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256" r:id="rId2"/>
    <p:sldId id="363" r:id="rId3"/>
    <p:sldId id="264" r:id="rId4"/>
    <p:sldId id="322" r:id="rId5"/>
    <p:sldId id="265" r:id="rId6"/>
    <p:sldId id="263" r:id="rId7"/>
    <p:sldId id="302" r:id="rId8"/>
    <p:sldId id="266" r:id="rId9"/>
    <p:sldId id="285" r:id="rId10"/>
    <p:sldId id="286" r:id="rId11"/>
    <p:sldId id="288" r:id="rId12"/>
    <p:sldId id="258" r:id="rId13"/>
    <p:sldId id="290" r:id="rId14"/>
    <p:sldId id="275" r:id="rId15"/>
    <p:sldId id="291" r:id="rId16"/>
    <p:sldId id="287" r:id="rId17"/>
    <p:sldId id="257" r:id="rId18"/>
    <p:sldId id="282" r:id="rId19"/>
    <p:sldId id="284" r:id="rId20"/>
    <p:sldId id="323" r:id="rId21"/>
    <p:sldId id="259" r:id="rId22"/>
    <p:sldId id="260" r:id="rId23"/>
    <p:sldId id="261" r:id="rId24"/>
    <p:sldId id="262" r:id="rId25"/>
    <p:sldId id="324" r:id="rId26"/>
    <p:sldId id="325" r:id="rId27"/>
    <p:sldId id="326" r:id="rId28"/>
    <p:sldId id="267" r:id="rId29"/>
    <p:sldId id="268" r:id="rId30"/>
    <p:sldId id="327" r:id="rId31"/>
    <p:sldId id="269" r:id="rId32"/>
    <p:sldId id="270" r:id="rId33"/>
    <p:sldId id="272" r:id="rId34"/>
    <p:sldId id="329" r:id="rId35"/>
    <p:sldId id="360" r:id="rId36"/>
    <p:sldId id="294" r:id="rId37"/>
    <p:sldId id="361" r:id="rId38"/>
    <p:sldId id="362" r:id="rId39"/>
    <p:sldId id="36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5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5F798-03B1-4FB0-AC42-DB624352943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</dgm:pt>
    <dgm:pt modelId="{124B1093-CC7C-4FFB-8900-B658A6C2C817}">
      <dgm:prSet phldrT="[Text]"/>
      <dgm:spPr/>
      <dgm:t>
        <a:bodyPr/>
        <a:lstStyle/>
        <a:p>
          <a:r>
            <a:rPr lang="en-US" dirty="0"/>
            <a:t>Demand</a:t>
          </a:r>
        </a:p>
      </dgm:t>
    </dgm:pt>
    <dgm:pt modelId="{E6553657-F284-4F40-9714-DD19644B1C82}" type="parTrans" cxnId="{747C0E86-BB81-4877-BE36-49A64A9E3EEC}">
      <dgm:prSet/>
      <dgm:spPr/>
      <dgm:t>
        <a:bodyPr/>
        <a:lstStyle/>
        <a:p>
          <a:endParaRPr lang="en-US"/>
        </a:p>
      </dgm:t>
    </dgm:pt>
    <dgm:pt modelId="{4970631B-4BAC-4892-ADD8-AFF776C89EAB}" type="sibTrans" cxnId="{747C0E86-BB81-4877-BE36-49A64A9E3EEC}">
      <dgm:prSet/>
      <dgm:spPr/>
      <dgm:t>
        <a:bodyPr/>
        <a:lstStyle/>
        <a:p>
          <a:endParaRPr lang="en-US"/>
        </a:p>
      </dgm:t>
    </dgm:pt>
    <dgm:pt modelId="{A68836B9-85EF-4403-AE61-D96E05BFF444}">
      <dgm:prSet phldrT="[Text]"/>
      <dgm:spPr/>
      <dgm:t>
        <a:bodyPr/>
        <a:lstStyle/>
        <a:p>
          <a:r>
            <a:rPr lang="en-US" dirty="0"/>
            <a:t>Want</a:t>
          </a:r>
        </a:p>
      </dgm:t>
    </dgm:pt>
    <dgm:pt modelId="{967A6314-A127-43B1-B5EC-84DB69159DED}" type="parTrans" cxnId="{4C1E540B-9D35-4AD9-89E7-E69BA3594769}">
      <dgm:prSet/>
      <dgm:spPr/>
      <dgm:t>
        <a:bodyPr/>
        <a:lstStyle/>
        <a:p>
          <a:endParaRPr lang="en-US"/>
        </a:p>
      </dgm:t>
    </dgm:pt>
    <dgm:pt modelId="{3256B59F-B1B4-4CD0-ADF3-79ACA0E89231}" type="sibTrans" cxnId="{4C1E540B-9D35-4AD9-89E7-E69BA3594769}">
      <dgm:prSet/>
      <dgm:spPr/>
      <dgm:t>
        <a:bodyPr/>
        <a:lstStyle/>
        <a:p>
          <a:endParaRPr lang="en-US"/>
        </a:p>
      </dgm:t>
    </dgm:pt>
    <dgm:pt modelId="{C384B81A-28DD-4D4D-806F-35D13ADE1E49}">
      <dgm:prSet phldrT="[Text]"/>
      <dgm:spPr/>
      <dgm:t>
        <a:bodyPr/>
        <a:lstStyle/>
        <a:p>
          <a:r>
            <a:rPr lang="en-US" dirty="0"/>
            <a:t>Need</a:t>
          </a:r>
        </a:p>
      </dgm:t>
    </dgm:pt>
    <dgm:pt modelId="{4074ECA4-2B4F-40BB-82D4-990A639F4913}" type="parTrans" cxnId="{290E10B2-969E-4092-9756-34299BEACE6A}">
      <dgm:prSet/>
      <dgm:spPr/>
      <dgm:t>
        <a:bodyPr/>
        <a:lstStyle/>
        <a:p>
          <a:endParaRPr lang="en-US"/>
        </a:p>
      </dgm:t>
    </dgm:pt>
    <dgm:pt modelId="{48CB736D-08FB-4EF9-A386-B187AD626595}" type="sibTrans" cxnId="{290E10B2-969E-4092-9756-34299BEACE6A}">
      <dgm:prSet/>
      <dgm:spPr/>
      <dgm:t>
        <a:bodyPr/>
        <a:lstStyle/>
        <a:p>
          <a:endParaRPr lang="en-US"/>
        </a:p>
      </dgm:t>
    </dgm:pt>
    <dgm:pt modelId="{00C963F4-358E-4803-9A77-16B80154E4FD}">
      <dgm:prSet/>
      <dgm:spPr/>
      <dgm:t>
        <a:bodyPr/>
        <a:lstStyle/>
        <a:p>
          <a:r>
            <a:rPr lang="en-US"/>
            <a:t>A human need is a state of felt deprivation of some basic satisfaction. People require foods, clothing, shelter, safety, belonging, esteem etc. these needs exist in the very nature of human beings.</a:t>
          </a:r>
        </a:p>
      </dgm:t>
    </dgm:pt>
    <dgm:pt modelId="{ECAFF720-108D-4208-B378-0B446F7562B3}" type="parTrans" cxnId="{D8F30152-D8A9-4E47-AC58-240104A1E4E0}">
      <dgm:prSet/>
      <dgm:spPr/>
      <dgm:t>
        <a:bodyPr/>
        <a:lstStyle/>
        <a:p>
          <a:endParaRPr lang="en-US"/>
        </a:p>
      </dgm:t>
    </dgm:pt>
    <dgm:pt modelId="{53E6C0A9-B614-4338-8050-FB80278C8C5F}" type="sibTrans" cxnId="{D8F30152-D8A9-4E47-AC58-240104A1E4E0}">
      <dgm:prSet/>
      <dgm:spPr/>
      <dgm:t>
        <a:bodyPr/>
        <a:lstStyle/>
        <a:p>
          <a:endParaRPr lang="en-US"/>
        </a:p>
      </dgm:t>
    </dgm:pt>
    <dgm:pt modelId="{90020665-C5EF-49A9-9800-DE3A96571688}">
      <dgm:prSet/>
      <dgm:spPr/>
      <dgm:t>
        <a:bodyPr/>
        <a:lstStyle/>
        <a:p>
          <a:r>
            <a:rPr lang="en-US" dirty="0"/>
            <a:t>Human wants are desires for specific satisfiers of these needs. For example, cloth is a needs but </a:t>
          </a:r>
          <a:r>
            <a:rPr lang="en-US" dirty="0" err="1"/>
            <a:t>Levis</a:t>
          </a:r>
          <a:r>
            <a:rPr lang="en-US" dirty="0"/>
            <a:t> may be want. While people’s needs are few, their wants are many.</a:t>
          </a:r>
        </a:p>
      </dgm:t>
    </dgm:pt>
    <dgm:pt modelId="{C84AF5C1-8595-4A1E-B8E4-7E07E7FFDD36}" type="parTrans" cxnId="{9D047D66-E3D7-4A15-AAD7-F7F1A2A33EA7}">
      <dgm:prSet/>
      <dgm:spPr/>
      <dgm:t>
        <a:bodyPr/>
        <a:lstStyle/>
        <a:p>
          <a:endParaRPr lang="en-US"/>
        </a:p>
      </dgm:t>
    </dgm:pt>
    <dgm:pt modelId="{FE1CBAE8-9CFB-4E8A-94B7-B32801A24068}" type="sibTrans" cxnId="{9D047D66-E3D7-4A15-AAD7-F7F1A2A33EA7}">
      <dgm:prSet/>
      <dgm:spPr/>
      <dgm:t>
        <a:bodyPr/>
        <a:lstStyle/>
        <a:p>
          <a:endParaRPr lang="en-US"/>
        </a:p>
      </dgm:t>
    </dgm:pt>
    <dgm:pt modelId="{D031918E-06C0-4F3F-B7EA-8A36BE32BB76}">
      <dgm:prSet/>
      <dgm:spPr/>
      <dgm:t>
        <a:bodyPr/>
        <a:lstStyle/>
        <a:p>
          <a:r>
            <a:rPr lang="en-US" dirty="0"/>
            <a:t>Demands are wants for specific products that are backed up by an ability and willingness to buy them. Wants become demands when backed up by purchasing power.</a:t>
          </a:r>
        </a:p>
      </dgm:t>
    </dgm:pt>
    <dgm:pt modelId="{23757A69-9E02-4473-B294-2D8CB72FB88D}" type="parTrans" cxnId="{4B6C898F-BDC0-4EB7-B91D-A3C4E8C3F162}">
      <dgm:prSet/>
      <dgm:spPr/>
      <dgm:t>
        <a:bodyPr/>
        <a:lstStyle/>
        <a:p>
          <a:endParaRPr lang="en-US"/>
        </a:p>
      </dgm:t>
    </dgm:pt>
    <dgm:pt modelId="{727C0789-30C8-4771-8B5A-F7A853A1A30F}" type="sibTrans" cxnId="{4B6C898F-BDC0-4EB7-B91D-A3C4E8C3F162}">
      <dgm:prSet/>
      <dgm:spPr/>
      <dgm:t>
        <a:bodyPr/>
        <a:lstStyle/>
        <a:p>
          <a:endParaRPr lang="en-US"/>
        </a:p>
      </dgm:t>
    </dgm:pt>
    <dgm:pt modelId="{90E3BBA4-F9DB-4374-BC8E-DDE95E701FB5}" type="pres">
      <dgm:prSet presAssocID="{65B5F798-03B1-4FB0-AC42-DB624352943D}" presName="linearFlow" presStyleCnt="0">
        <dgm:presLayoutVars>
          <dgm:dir/>
          <dgm:animLvl val="lvl"/>
          <dgm:resizeHandles val="exact"/>
        </dgm:presLayoutVars>
      </dgm:prSet>
      <dgm:spPr/>
    </dgm:pt>
    <dgm:pt modelId="{63373549-8000-461B-AAC6-672BB5FD64CC}" type="pres">
      <dgm:prSet presAssocID="{124B1093-CC7C-4FFB-8900-B658A6C2C817}" presName="composite" presStyleCnt="0"/>
      <dgm:spPr/>
    </dgm:pt>
    <dgm:pt modelId="{6DE5D991-1E93-475C-BE5C-75CC782DB149}" type="pres">
      <dgm:prSet presAssocID="{124B1093-CC7C-4FFB-8900-B658A6C2C81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BAA8FCA-C37E-49B8-B1A3-C907F7169B83}" type="pres">
      <dgm:prSet presAssocID="{124B1093-CC7C-4FFB-8900-B658A6C2C817}" presName="descendantText" presStyleLbl="alignAcc1" presStyleIdx="0" presStyleCnt="3">
        <dgm:presLayoutVars>
          <dgm:bulletEnabled val="1"/>
        </dgm:presLayoutVars>
      </dgm:prSet>
      <dgm:spPr/>
    </dgm:pt>
    <dgm:pt modelId="{A590EDF4-D29F-485F-A379-5E622885F7E7}" type="pres">
      <dgm:prSet presAssocID="{4970631B-4BAC-4892-ADD8-AFF776C89EAB}" presName="sp" presStyleCnt="0"/>
      <dgm:spPr/>
    </dgm:pt>
    <dgm:pt modelId="{75A41FC4-6B45-4A2D-9540-C7671AB05E32}" type="pres">
      <dgm:prSet presAssocID="{A68836B9-85EF-4403-AE61-D96E05BFF444}" presName="composite" presStyleCnt="0"/>
      <dgm:spPr/>
    </dgm:pt>
    <dgm:pt modelId="{578EF42F-F945-4A56-9A0E-A3BAB553D84D}" type="pres">
      <dgm:prSet presAssocID="{A68836B9-85EF-4403-AE61-D96E05BFF44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29E2F3A-CE46-4F93-BA3A-691FBF3DFA21}" type="pres">
      <dgm:prSet presAssocID="{A68836B9-85EF-4403-AE61-D96E05BFF444}" presName="descendantText" presStyleLbl="alignAcc1" presStyleIdx="1" presStyleCnt="3">
        <dgm:presLayoutVars>
          <dgm:bulletEnabled val="1"/>
        </dgm:presLayoutVars>
      </dgm:prSet>
      <dgm:spPr/>
    </dgm:pt>
    <dgm:pt modelId="{3408DF4F-5489-4AC5-9C55-2EC3745F53A9}" type="pres">
      <dgm:prSet presAssocID="{3256B59F-B1B4-4CD0-ADF3-79ACA0E89231}" presName="sp" presStyleCnt="0"/>
      <dgm:spPr/>
    </dgm:pt>
    <dgm:pt modelId="{FCEE9E65-5B94-4898-A39A-795BFB30EF02}" type="pres">
      <dgm:prSet presAssocID="{C384B81A-28DD-4D4D-806F-35D13ADE1E49}" presName="composite" presStyleCnt="0"/>
      <dgm:spPr/>
    </dgm:pt>
    <dgm:pt modelId="{2EC11380-93F0-4DDF-A9CA-F2223548B3FF}" type="pres">
      <dgm:prSet presAssocID="{C384B81A-28DD-4D4D-806F-35D13ADE1E4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41B4746-5139-47E0-95AC-CB41E7E7E2A6}" type="pres">
      <dgm:prSet presAssocID="{C384B81A-28DD-4D4D-806F-35D13ADE1E4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C1E540B-9D35-4AD9-89E7-E69BA3594769}" srcId="{65B5F798-03B1-4FB0-AC42-DB624352943D}" destId="{A68836B9-85EF-4403-AE61-D96E05BFF444}" srcOrd="1" destOrd="0" parTransId="{967A6314-A127-43B1-B5EC-84DB69159DED}" sibTransId="{3256B59F-B1B4-4CD0-ADF3-79ACA0E89231}"/>
    <dgm:cxn modelId="{0FD59C2B-31CD-4822-88C5-2EBF16BC0F31}" type="presOf" srcId="{00C963F4-358E-4803-9A77-16B80154E4FD}" destId="{341B4746-5139-47E0-95AC-CB41E7E7E2A6}" srcOrd="0" destOrd="0" presId="urn:microsoft.com/office/officeart/2005/8/layout/chevron2"/>
    <dgm:cxn modelId="{4B690546-DF17-446C-B942-A06764406BF3}" type="presOf" srcId="{C384B81A-28DD-4D4D-806F-35D13ADE1E49}" destId="{2EC11380-93F0-4DDF-A9CA-F2223548B3FF}" srcOrd="0" destOrd="0" presId="urn:microsoft.com/office/officeart/2005/8/layout/chevron2"/>
    <dgm:cxn modelId="{D8F30152-D8A9-4E47-AC58-240104A1E4E0}" srcId="{C384B81A-28DD-4D4D-806F-35D13ADE1E49}" destId="{00C963F4-358E-4803-9A77-16B80154E4FD}" srcOrd="0" destOrd="0" parTransId="{ECAFF720-108D-4208-B378-0B446F7562B3}" sibTransId="{53E6C0A9-B614-4338-8050-FB80278C8C5F}"/>
    <dgm:cxn modelId="{9D047D66-E3D7-4A15-AAD7-F7F1A2A33EA7}" srcId="{A68836B9-85EF-4403-AE61-D96E05BFF444}" destId="{90020665-C5EF-49A9-9800-DE3A96571688}" srcOrd="0" destOrd="0" parTransId="{C84AF5C1-8595-4A1E-B8E4-7E07E7FFDD36}" sibTransId="{FE1CBAE8-9CFB-4E8A-94B7-B32801A24068}"/>
    <dgm:cxn modelId="{7F035D68-1DAE-4651-A914-DD1992DC7D7F}" type="presOf" srcId="{D031918E-06C0-4F3F-B7EA-8A36BE32BB76}" destId="{4BAA8FCA-C37E-49B8-B1A3-C907F7169B83}" srcOrd="0" destOrd="0" presId="urn:microsoft.com/office/officeart/2005/8/layout/chevron2"/>
    <dgm:cxn modelId="{8655B777-D42E-4B60-9A3C-BA299F054B28}" type="presOf" srcId="{90020665-C5EF-49A9-9800-DE3A96571688}" destId="{D29E2F3A-CE46-4F93-BA3A-691FBF3DFA21}" srcOrd="0" destOrd="0" presId="urn:microsoft.com/office/officeart/2005/8/layout/chevron2"/>
    <dgm:cxn modelId="{747C0E86-BB81-4877-BE36-49A64A9E3EEC}" srcId="{65B5F798-03B1-4FB0-AC42-DB624352943D}" destId="{124B1093-CC7C-4FFB-8900-B658A6C2C817}" srcOrd="0" destOrd="0" parTransId="{E6553657-F284-4F40-9714-DD19644B1C82}" sibTransId="{4970631B-4BAC-4892-ADD8-AFF776C89EAB}"/>
    <dgm:cxn modelId="{0238F48B-6084-4125-B38F-47B3C10F9A81}" type="presOf" srcId="{124B1093-CC7C-4FFB-8900-B658A6C2C817}" destId="{6DE5D991-1E93-475C-BE5C-75CC782DB149}" srcOrd="0" destOrd="0" presId="urn:microsoft.com/office/officeart/2005/8/layout/chevron2"/>
    <dgm:cxn modelId="{B6E2DE8E-833F-4F56-9B4B-62E2964C68B5}" type="presOf" srcId="{A68836B9-85EF-4403-AE61-D96E05BFF444}" destId="{578EF42F-F945-4A56-9A0E-A3BAB553D84D}" srcOrd="0" destOrd="0" presId="urn:microsoft.com/office/officeart/2005/8/layout/chevron2"/>
    <dgm:cxn modelId="{4B6C898F-BDC0-4EB7-B91D-A3C4E8C3F162}" srcId="{124B1093-CC7C-4FFB-8900-B658A6C2C817}" destId="{D031918E-06C0-4F3F-B7EA-8A36BE32BB76}" srcOrd="0" destOrd="0" parTransId="{23757A69-9E02-4473-B294-2D8CB72FB88D}" sibTransId="{727C0789-30C8-4771-8B5A-F7A853A1A30F}"/>
    <dgm:cxn modelId="{FB3900B2-601B-451D-8369-66D922F22304}" type="presOf" srcId="{65B5F798-03B1-4FB0-AC42-DB624352943D}" destId="{90E3BBA4-F9DB-4374-BC8E-DDE95E701FB5}" srcOrd="0" destOrd="0" presId="urn:microsoft.com/office/officeart/2005/8/layout/chevron2"/>
    <dgm:cxn modelId="{290E10B2-969E-4092-9756-34299BEACE6A}" srcId="{65B5F798-03B1-4FB0-AC42-DB624352943D}" destId="{C384B81A-28DD-4D4D-806F-35D13ADE1E49}" srcOrd="2" destOrd="0" parTransId="{4074ECA4-2B4F-40BB-82D4-990A639F4913}" sibTransId="{48CB736D-08FB-4EF9-A386-B187AD626595}"/>
    <dgm:cxn modelId="{D85A1474-385C-4BC3-8646-123A9E0AEDE0}" type="presParOf" srcId="{90E3BBA4-F9DB-4374-BC8E-DDE95E701FB5}" destId="{63373549-8000-461B-AAC6-672BB5FD64CC}" srcOrd="0" destOrd="0" presId="urn:microsoft.com/office/officeart/2005/8/layout/chevron2"/>
    <dgm:cxn modelId="{B75DF135-B76C-41B7-A349-3872C076E7CE}" type="presParOf" srcId="{63373549-8000-461B-AAC6-672BB5FD64CC}" destId="{6DE5D991-1E93-475C-BE5C-75CC782DB149}" srcOrd="0" destOrd="0" presId="urn:microsoft.com/office/officeart/2005/8/layout/chevron2"/>
    <dgm:cxn modelId="{2F3F8CD1-0BEF-4FA1-98B4-897D993B2C28}" type="presParOf" srcId="{63373549-8000-461B-AAC6-672BB5FD64CC}" destId="{4BAA8FCA-C37E-49B8-B1A3-C907F7169B83}" srcOrd="1" destOrd="0" presId="urn:microsoft.com/office/officeart/2005/8/layout/chevron2"/>
    <dgm:cxn modelId="{8BADD3C2-E590-4650-9458-683C70314754}" type="presParOf" srcId="{90E3BBA4-F9DB-4374-BC8E-DDE95E701FB5}" destId="{A590EDF4-D29F-485F-A379-5E622885F7E7}" srcOrd="1" destOrd="0" presId="urn:microsoft.com/office/officeart/2005/8/layout/chevron2"/>
    <dgm:cxn modelId="{5C8257B9-09D7-471E-8D9B-AA8A0E276172}" type="presParOf" srcId="{90E3BBA4-F9DB-4374-BC8E-DDE95E701FB5}" destId="{75A41FC4-6B45-4A2D-9540-C7671AB05E32}" srcOrd="2" destOrd="0" presId="urn:microsoft.com/office/officeart/2005/8/layout/chevron2"/>
    <dgm:cxn modelId="{B073100B-A55B-4A6A-A61A-AD0DEDD256C9}" type="presParOf" srcId="{75A41FC4-6B45-4A2D-9540-C7671AB05E32}" destId="{578EF42F-F945-4A56-9A0E-A3BAB553D84D}" srcOrd="0" destOrd="0" presId="urn:microsoft.com/office/officeart/2005/8/layout/chevron2"/>
    <dgm:cxn modelId="{3CB0DA59-7DAB-4772-97E0-6D5FCDA55898}" type="presParOf" srcId="{75A41FC4-6B45-4A2D-9540-C7671AB05E32}" destId="{D29E2F3A-CE46-4F93-BA3A-691FBF3DFA21}" srcOrd="1" destOrd="0" presId="urn:microsoft.com/office/officeart/2005/8/layout/chevron2"/>
    <dgm:cxn modelId="{47E766A6-5D10-43D5-90E8-9D58441FE972}" type="presParOf" srcId="{90E3BBA4-F9DB-4374-BC8E-DDE95E701FB5}" destId="{3408DF4F-5489-4AC5-9C55-2EC3745F53A9}" srcOrd="3" destOrd="0" presId="urn:microsoft.com/office/officeart/2005/8/layout/chevron2"/>
    <dgm:cxn modelId="{50889B2C-D35E-463C-BC95-B8CF306880AC}" type="presParOf" srcId="{90E3BBA4-F9DB-4374-BC8E-DDE95E701FB5}" destId="{FCEE9E65-5B94-4898-A39A-795BFB30EF02}" srcOrd="4" destOrd="0" presId="urn:microsoft.com/office/officeart/2005/8/layout/chevron2"/>
    <dgm:cxn modelId="{8A73BADC-9D8E-4D15-9A10-F6C7A81EBA07}" type="presParOf" srcId="{FCEE9E65-5B94-4898-A39A-795BFB30EF02}" destId="{2EC11380-93F0-4DDF-A9CA-F2223548B3FF}" srcOrd="0" destOrd="0" presId="urn:microsoft.com/office/officeart/2005/8/layout/chevron2"/>
    <dgm:cxn modelId="{B1EB0E6E-6228-4CFA-AEB6-6199C6EFC090}" type="presParOf" srcId="{FCEE9E65-5B94-4898-A39A-795BFB30EF02}" destId="{341B4746-5139-47E0-95AC-CB41E7E7E2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5D991-1E93-475C-BE5C-75CC782DB149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Demand</a:t>
          </a:r>
        </a:p>
      </dsp:txBody>
      <dsp:txXfrm rot="-5400000">
        <a:off x="1" y="679096"/>
        <a:ext cx="1352020" cy="579438"/>
      </dsp:txXfrm>
    </dsp:sp>
    <dsp:sp modelId="{4BAA8FCA-C37E-49B8-B1A3-C907F7169B83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Demands are wants for specific products that are backed up by an ability and willingness to buy them. Wants become demands when backed up by purchasing power.</a:t>
          </a:r>
        </a:p>
      </dsp:txBody>
      <dsp:txXfrm rot="-5400000">
        <a:off x="1352020" y="64373"/>
        <a:ext cx="6714693" cy="1132875"/>
      </dsp:txXfrm>
    </dsp:sp>
    <dsp:sp modelId="{578EF42F-F945-4A56-9A0E-A3BAB553D84D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Want</a:t>
          </a:r>
        </a:p>
      </dsp:txBody>
      <dsp:txXfrm rot="-5400000">
        <a:off x="1" y="2419614"/>
        <a:ext cx="1352020" cy="579438"/>
      </dsp:txXfrm>
    </dsp:sp>
    <dsp:sp modelId="{D29E2F3A-CE46-4F93-BA3A-691FBF3DFA21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Human wants are desires for specific satisfiers of these needs. For example, cloth is a needs but </a:t>
          </a:r>
          <a:r>
            <a:rPr lang="en-US" sz="1900" kern="1200" dirty="0" err="1"/>
            <a:t>Levis</a:t>
          </a:r>
          <a:r>
            <a:rPr lang="en-US" sz="1900" kern="1200" dirty="0"/>
            <a:t> may be want. While people’s needs are few, their wants are many.</a:t>
          </a:r>
        </a:p>
      </dsp:txBody>
      <dsp:txXfrm rot="-5400000">
        <a:off x="1352020" y="1804891"/>
        <a:ext cx="6714693" cy="1132875"/>
      </dsp:txXfrm>
    </dsp:sp>
    <dsp:sp modelId="{2EC11380-93F0-4DDF-A9CA-F2223548B3FF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Need</a:t>
          </a:r>
        </a:p>
      </dsp:txBody>
      <dsp:txXfrm rot="-5400000">
        <a:off x="1" y="4160131"/>
        <a:ext cx="1352020" cy="579438"/>
      </dsp:txXfrm>
    </dsp:sp>
    <dsp:sp modelId="{341B4746-5139-47E0-95AC-CB41E7E7E2A6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 human need is a state of felt deprivation of some basic satisfaction. People require foods, clothing, shelter, safety, belonging, esteem etc. these needs exist in the very nature of human beings.</a:t>
          </a:r>
        </a:p>
      </dsp:txBody>
      <dsp:txXfrm rot="-5400000">
        <a:off x="1352020" y="3545408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8E36D-CA53-4F27-A2C5-801B51848B71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88DD6-12AF-4BC7-A8C6-3B6A0FB7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Niche e.g.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E.g. Anchor </a:t>
            </a:r>
            <a:r>
              <a:rPr kumimoji="1" lang="en-US" altLang="ja-JP" dirty="0" err="1"/>
              <a:t>Anlene</a:t>
            </a:r>
            <a:r>
              <a:rPr kumimoji="1" lang="en-US" altLang="ja-JP" dirty="0"/>
              <a:t>, Signal Herbal</a:t>
            </a:r>
          </a:p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9EDCA-426A-45F7-A7CC-5226D71CCE16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56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Hindustan </a:t>
            </a:r>
            <a:r>
              <a:rPr kumimoji="1" lang="en-US" altLang="ja-JP" dirty="0" err="1"/>
              <a:t>unilever</a:t>
            </a:r>
            <a:r>
              <a:rPr kumimoji="1" lang="en-US" altLang="ja-JP" dirty="0"/>
              <a:t>: Lifebuoy in rural India sell at low prices</a:t>
            </a:r>
          </a:p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9EDCA-426A-45F7-A7CC-5226D71CCE16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9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9EDCA-426A-45F7-A7CC-5226D71CCE16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61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5C7F476-F555-428B-B8BE-55831078A3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8A7A6-F093-4221-9699-99B8722E20E1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27682" name="Rectangle 2">
            <a:extLst>
              <a:ext uri="{FF2B5EF4-FFF2-40B4-BE49-F238E27FC236}">
                <a16:creationId xmlns:a16="http://schemas.microsoft.com/office/drawing/2014/main" id="{77196F1E-4563-407B-A288-24A4D52B6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4343400"/>
            <a:ext cx="6400800" cy="41148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0" tIns="44446" rIns="90480" bIns="44446"/>
          <a:lstStyle/>
          <a:p>
            <a:pPr defTabSz="966788">
              <a:spcBef>
                <a:spcPct val="0"/>
              </a:spcBef>
            </a:pPr>
            <a:endParaRPr lang="en-US" altLang="en-US" sz="1700"/>
          </a:p>
        </p:txBody>
      </p:sp>
      <p:sp>
        <p:nvSpPr>
          <p:cNvPr id="327683" name="Rectangle 3">
            <a:extLst>
              <a:ext uri="{FF2B5EF4-FFF2-40B4-BE49-F238E27FC236}">
                <a16:creationId xmlns:a16="http://schemas.microsoft.com/office/drawing/2014/main" id="{A4EEA10D-B1F0-4AD6-AE2E-1480328A8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6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1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9579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6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4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86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65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74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ACFB-04F9-42B5-B67B-916674A85F9E}" type="datetime1">
              <a:rPr lang="ja-JP" altLang="en-US" smtClean="0">
                <a:solidFill>
                  <a:srgbClr val="073E87"/>
                </a:solidFill>
              </a:rPr>
              <a:pPr/>
              <a:t>2024/8/8</a:t>
            </a:fld>
            <a:endParaRPr lang="ja-JP" altLang="en-US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lang="ja-JP" altLang="en-US" smtClean="0">
                <a:solidFill>
                  <a:srgbClr val="073E87"/>
                </a:solidFill>
              </a:rPr>
              <a:pPr/>
              <a:t>‹#›</a:t>
            </a:fld>
            <a:endParaRPr lang="ja-JP" altLang="en-US">
              <a:solidFill>
                <a:srgbClr val="073E87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1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6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4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5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1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A49E32-5A8C-4093-9F01-51BE5C20CD15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4024-DBC1-4000-9776-9A75D534C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41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swers.com/topic/market-segm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2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2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2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41C8A-7BFC-4F2E-A784-6B2FEB920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 to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7C3FE-AB28-4A3F-8E9F-E0AF37471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altLang="en-US" dirty="0">
                <a:solidFill>
                  <a:schemeClr val="tx1"/>
                </a:solidFill>
              </a:rPr>
              <a:t>Dr. Kalpana Ambepitiya </a:t>
            </a:r>
          </a:p>
          <a:p>
            <a:pPr>
              <a:buFont typeface="Wingdings 3" charset="2"/>
              <a:buChar char=""/>
            </a:pPr>
            <a:r>
              <a:rPr lang="en-US" altLang="en-US" dirty="0">
                <a:solidFill>
                  <a:schemeClr val="tx1"/>
                </a:solidFill>
              </a:rPr>
              <a:t>Ph.D. (Entrepreneurship), ACMI, MBA (Finance), MPA, PgDip (Management), BBMgmt (Marketing) Sp.Hons.</a:t>
            </a:r>
          </a:p>
          <a:p>
            <a:pPr>
              <a:buFont typeface="Wingdings 3" charset="2"/>
              <a:buChar char=""/>
            </a:pPr>
            <a:endParaRPr lang="en-US" alt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altLang="en-US" dirty="0">
                <a:solidFill>
                  <a:schemeClr val="tx1"/>
                </a:solidFill>
              </a:rPr>
              <a:t>Department of Management and Finance,</a:t>
            </a:r>
          </a:p>
          <a:p>
            <a:pPr>
              <a:buFont typeface="Wingdings 3" charset="2"/>
              <a:buChar char=""/>
            </a:pPr>
            <a:r>
              <a:rPr lang="en-US" altLang="en-US" dirty="0">
                <a:solidFill>
                  <a:schemeClr val="tx1"/>
                </a:solidFill>
              </a:rPr>
              <a:t>General Sir John Kotelawala Defence University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4B85FF0A-5C92-4F71-9F43-A04E3B8EB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4655" y="2145861"/>
            <a:ext cx="4008888" cy="4008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06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620688"/>
            <a:ext cx="8229600" cy="852704"/>
          </a:xfrm>
        </p:spPr>
        <p:txBody>
          <a:bodyPr/>
          <a:lstStyle/>
          <a:p>
            <a:r>
              <a:rPr lang="en-US" b="1" dirty="0"/>
              <a:t>Core Marketing Concepts</a:t>
            </a:r>
          </a:p>
        </p:txBody>
      </p:sp>
      <p:pic>
        <p:nvPicPr>
          <p:cNvPr id="1026" name="Picture 2" descr="C:\Users\HP\Desktop\core marketing concep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600" y="1501814"/>
            <a:ext cx="4772680" cy="477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12380" y="6198263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Kotler &amp; Armstrong 2004</a:t>
            </a:r>
          </a:p>
        </p:txBody>
      </p:sp>
    </p:spTree>
    <p:extLst>
      <p:ext uri="{BB962C8B-B14F-4D97-AF65-F5344CB8AC3E}">
        <p14:creationId xmlns:p14="http://schemas.microsoft.com/office/powerpoint/2010/main" val="162331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EA8CC7-D45A-45CA-BD71-7157F505DC3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42B2E2-D905-45CF-9160-A2B3E2DFA061}"/>
              </a:ext>
            </a:extLst>
          </p:cNvPr>
          <p:cNvCxnSpPr/>
          <p:nvPr/>
        </p:nvCxnSpPr>
        <p:spPr>
          <a:xfrm flipV="1">
            <a:off x="6569612" y="3727938"/>
            <a:ext cx="0" cy="47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5EE029-2AD7-4CD2-A0FA-C5777BAC466A}"/>
              </a:ext>
            </a:extLst>
          </p:cNvPr>
          <p:cNvCxnSpPr/>
          <p:nvPr/>
        </p:nvCxnSpPr>
        <p:spPr>
          <a:xfrm flipV="1">
            <a:off x="6569612" y="1981199"/>
            <a:ext cx="0" cy="47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906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4509" y="955040"/>
            <a:ext cx="2628900" cy="13665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443230"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What </a:t>
            </a:r>
            <a:r>
              <a:rPr sz="4400" spc="-5" dirty="0">
                <a:latin typeface="Calibri"/>
                <a:cs typeface="Calibri"/>
              </a:rPr>
              <a:t>is  </a:t>
            </a:r>
            <a:r>
              <a:rPr sz="4400" dirty="0">
                <a:latin typeface="Calibri"/>
                <a:cs typeface="Calibri"/>
              </a:rPr>
              <a:t>Mar</a:t>
            </a:r>
            <a:r>
              <a:rPr sz="4400" spc="-5" dirty="0">
                <a:latin typeface="Calibri"/>
                <a:cs typeface="Calibri"/>
              </a:rPr>
              <a:t>k</a:t>
            </a:r>
            <a:r>
              <a:rPr sz="4400" spc="5" dirty="0">
                <a:latin typeface="Calibri"/>
                <a:cs typeface="Calibri"/>
              </a:rPr>
              <a:t>e</a:t>
            </a:r>
            <a:r>
              <a:rPr sz="4400" spc="-5" dirty="0">
                <a:latin typeface="Calibri"/>
                <a:cs typeface="Calibri"/>
              </a:rPr>
              <a:t>ti</a:t>
            </a:r>
            <a:r>
              <a:rPr sz="4400" dirty="0">
                <a:latin typeface="Calibri"/>
                <a:cs typeface="Calibri"/>
              </a:rPr>
              <a:t>n</a:t>
            </a:r>
            <a:r>
              <a:rPr sz="4400" spc="-5" dirty="0">
                <a:latin typeface="Calibri"/>
                <a:cs typeface="Calibri"/>
              </a:rPr>
              <a:t>g?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9889" y="4518659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39" h="320039">
                <a:moveTo>
                  <a:pt x="229870" y="0"/>
                </a:moveTo>
                <a:lnTo>
                  <a:pt x="200659" y="29209"/>
                </a:lnTo>
                <a:lnTo>
                  <a:pt x="171450" y="59689"/>
                </a:lnTo>
                <a:lnTo>
                  <a:pt x="156209" y="74929"/>
                </a:lnTo>
                <a:lnTo>
                  <a:pt x="138429" y="88900"/>
                </a:lnTo>
                <a:lnTo>
                  <a:pt x="123190" y="102869"/>
                </a:lnTo>
                <a:lnTo>
                  <a:pt x="106679" y="115569"/>
                </a:lnTo>
                <a:lnTo>
                  <a:pt x="41909" y="147319"/>
                </a:lnTo>
                <a:lnTo>
                  <a:pt x="0" y="158750"/>
                </a:lnTo>
                <a:lnTo>
                  <a:pt x="15240" y="180339"/>
                </a:lnTo>
                <a:lnTo>
                  <a:pt x="34290" y="212089"/>
                </a:lnTo>
                <a:lnTo>
                  <a:pt x="41909" y="226059"/>
                </a:lnTo>
                <a:lnTo>
                  <a:pt x="85090" y="297179"/>
                </a:lnTo>
                <a:lnTo>
                  <a:pt x="91440" y="306069"/>
                </a:lnTo>
                <a:lnTo>
                  <a:pt x="113029" y="320039"/>
                </a:lnTo>
                <a:lnTo>
                  <a:pt x="170179" y="314959"/>
                </a:lnTo>
                <a:lnTo>
                  <a:pt x="180340" y="311150"/>
                </a:lnTo>
                <a:lnTo>
                  <a:pt x="193040" y="306069"/>
                </a:lnTo>
                <a:lnTo>
                  <a:pt x="205740" y="298450"/>
                </a:lnTo>
                <a:lnTo>
                  <a:pt x="217169" y="292100"/>
                </a:lnTo>
                <a:lnTo>
                  <a:pt x="250190" y="264159"/>
                </a:lnTo>
                <a:lnTo>
                  <a:pt x="280670" y="232409"/>
                </a:lnTo>
                <a:lnTo>
                  <a:pt x="302259" y="195579"/>
                </a:lnTo>
                <a:lnTo>
                  <a:pt x="312420" y="170179"/>
                </a:lnTo>
                <a:lnTo>
                  <a:pt x="316229" y="158750"/>
                </a:lnTo>
                <a:lnTo>
                  <a:pt x="320040" y="85089"/>
                </a:lnTo>
                <a:lnTo>
                  <a:pt x="318770" y="78739"/>
                </a:lnTo>
                <a:lnTo>
                  <a:pt x="314959" y="72389"/>
                </a:lnTo>
                <a:lnTo>
                  <a:pt x="304799" y="60959"/>
                </a:lnTo>
                <a:lnTo>
                  <a:pt x="280670" y="39369"/>
                </a:lnTo>
                <a:lnTo>
                  <a:pt x="252729" y="20319"/>
                </a:lnTo>
                <a:lnTo>
                  <a:pt x="240029" y="10159"/>
                </a:lnTo>
                <a:lnTo>
                  <a:pt x="229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0540" y="3822700"/>
            <a:ext cx="210820" cy="464820"/>
          </a:xfrm>
          <a:custGeom>
            <a:avLst/>
            <a:gdLst/>
            <a:ahLst/>
            <a:cxnLst/>
            <a:rect l="l" t="t" r="r" b="b"/>
            <a:pathLst>
              <a:path w="210819" h="464820">
                <a:moveTo>
                  <a:pt x="190500" y="110490"/>
                </a:moveTo>
                <a:lnTo>
                  <a:pt x="182880" y="90170"/>
                </a:lnTo>
                <a:lnTo>
                  <a:pt x="181610" y="100330"/>
                </a:lnTo>
                <a:lnTo>
                  <a:pt x="190500" y="110490"/>
                </a:lnTo>
                <a:close/>
              </a:path>
              <a:path w="210819" h="464820">
                <a:moveTo>
                  <a:pt x="210820" y="261620"/>
                </a:moveTo>
                <a:lnTo>
                  <a:pt x="209550" y="219710"/>
                </a:lnTo>
                <a:lnTo>
                  <a:pt x="205740" y="180340"/>
                </a:lnTo>
                <a:lnTo>
                  <a:pt x="203200" y="138430"/>
                </a:lnTo>
                <a:lnTo>
                  <a:pt x="179070" y="114300"/>
                </a:lnTo>
                <a:lnTo>
                  <a:pt x="151130" y="90170"/>
                </a:lnTo>
                <a:lnTo>
                  <a:pt x="34290" y="0"/>
                </a:lnTo>
                <a:lnTo>
                  <a:pt x="34290" y="135890"/>
                </a:lnTo>
                <a:lnTo>
                  <a:pt x="31750" y="170180"/>
                </a:lnTo>
                <a:lnTo>
                  <a:pt x="10160" y="299720"/>
                </a:lnTo>
                <a:lnTo>
                  <a:pt x="0" y="318770"/>
                </a:lnTo>
                <a:lnTo>
                  <a:pt x="123190" y="419100"/>
                </a:lnTo>
                <a:lnTo>
                  <a:pt x="182880" y="464820"/>
                </a:lnTo>
                <a:lnTo>
                  <a:pt x="194310" y="462280"/>
                </a:lnTo>
                <a:lnTo>
                  <a:pt x="201930" y="421640"/>
                </a:lnTo>
                <a:lnTo>
                  <a:pt x="209550" y="341630"/>
                </a:lnTo>
                <a:lnTo>
                  <a:pt x="210820" y="300990"/>
                </a:lnTo>
                <a:lnTo>
                  <a:pt x="210820" y="261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6610" y="1790699"/>
            <a:ext cx="274320" cy="641350"/>
          </a:xfrm>
          <a:custGeom>
            <a:avLst/>
            <a:gdLst/>
            <a:ahLst/>
            <a:cxnLst/>
            <a:rect l="l" t="t" r="r" b="b"/>
            <a:pathLst>
              <a:path w="274319" h="641350">
                <a:moveTo>
                  <a:pt x="274320" y="373380"/>
                </a:moveTo>
                <a:lnTo>
                  <a:pt x="261620" y="257810"/>
                </a:lnTo>
                <a:lnTo>
                  <a:pt x="251460" y="201930"/>
                </a:lnTo>
                <a:lnTo>
                  <a:pt x="240030" y="142240"/>
                </a:lnTo>
                <a:lnTo>
                  <a:pt x="212991" y="88722"/>
                </a:lnTo>
                <a:lnTo>
                  <a:pt x="214630" y="83820"/>
                </a:lnTo>
                <a:lnTo>
                  <a:pt x="214630" y="69850"/>
                </a:lnTo>
                <a:lnTo>
                  <a:pt x="212090" y="62230"/>
                </a:lnTo>
                <a:lnTo>
                  <a:pt x="207010" y="52070"/>
                </a:lnTo>
                <a:lnTo>
                  <a:pt x="201930" y="46990"/>
                </a:lnTo>
                <a:lnTo>
                  <a:pt x="196850" y="44450"/>
                </a:lnTo>
                <a:lnTo>
                  <a:pt x="193040" y="40640"/>
                </a:lnTo>
                <a:lnTo>
                  <a:pt x="188722" y="40640"/>
                </a:lnTo>
                <a:lnTo>
                  <a:pt x="175260" y="13970"/>
                </a:lnTo>
                <a:lnTo>
                  <a:pt x="156210" y="0"/>
                </a:lnTo>
                <a:lnTo>
                  <a:pt x="127000" y="54610"/>
                </a:lnTo>
                <a:lnTo>
                  <a:pt x="93980" y="93980"/>
                </a:lnTo>
                <a:lnTo>
                  <a:pt x="54610" y="118110"/>
                </a:lnTo>
                <a:lnTo>
                  <a:pt x="26670" y="139700"/>
                </a:lnTo>
                <a:lnTo>
                  <a:pt x="21590" y="154940"/>
                </a:lnTo>
                <a:lnTo>
                  <a:pt x="0" y="287020"/>
                </a:lnTo>
                <a:lnTo>
                  <a:pt x="0" y="327660"/>
                </a:lnTo>
                <a:lnTo>
                  <a:pt x="7620" y="420370"/>
                </a:lnTo>
                <a:lnTo>
                  <a:pt x="15240" y="466090"/>
                </a:lnTo>
                <a:lnTo>
                  <a:pt x="22860" y="514350"/>
                </a:lnTo>
                <a:lnTo>
                  <a:pt x="49530" y="594360"/>
                </a:lnTo>
                <a:lnTo>
                  <a:pt x="58420" y="603250"/>
                </a:lnTo>
                <a:lnTo>
                  <a:pt x="66040" y="619760"/>
                </a:lnTo>
                <a:lnTo>
                  <a:pt x="124460" y="641350"/>
                </a:lnTo>
                <a:lnTo>
                  <a:pt x="137160" y="641350"/>
                </a:lnTo>
                <a:lnTo>
                  <a:pt x="179070" y="635000"/>
                </a:lnTo>
                <a:lnTo>
                  <a:pt x="223520" y="600710"/>
                </a:lnTo>
                <a:lnTo>
                  <a:pt x="250190" y="543560"/>
                </a:lnTo>
                <a:lnTo>
                  <a:pt x="266700" y="486410"/>
                </a:lnTo>
                <a:lnTo>
                  <a:pt x="274320" y="429260"/>
                </a:lnTo>
                <a:lnTo>
                  <a:pt x="274320" y="3733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3119" y="60960"/>
            <a:ext cx="2852420" cy="744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054859" y="300127"/>
            <a:ext cx="8389212" cy="6376262"/>
            <a:chOff x="530859" y="300127"/>
            <a:chExt cx="8389212" cy="6376262"/>
          </a:xfrm>
        </p:grpSpPr>
        <p:sp>
          <p:nvSpPr>
            <p:cNvPr id="8" name="object 8"/>
            <p:cNvSpPr/>
            <p:nvPr/>
          </p:nvSpPr>
          <p:spPr>
            <a:xfrm>
              <a:off x="530859" y="300127"/>
              <a:ext cx="8389212" cy="6376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901949" y="2449829"/>
              <a:ext cx="2127250" cy="9258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4920" y="1719579"/>
              <a:ext cx="1940559" cy="821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88080" y="3260090"/>
              <a:ext cx="2871470" cy="9461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007B-11D9-480B-9902-EFD9EBD7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Mix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9D8E5-2F02-4967-A17A-5AF0F619E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F99A8-51A3-4345-A145-14F240032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r>
              <a:rPr lang="en-US" dirty="0"/>
              <a:t>Price</a:t>
            </a:r>
          </a:p>
          <a:p>
            <a:r>
              <a:rPr lang="en-US" dirty="0"/>
              <a:t>Place</a:t>
            </a:r>
          </a:p>
          <a:p>
            <a:r>
              <a:rPr lang="en-US" dirty="0"/>
              <a:t>Promotion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D7FE2-877A-445F-B43A-F2D9A3233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91AE2-3A7E-439B-B29F-3A28E68538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r>
              <a:rPr lang="en-US" dirty="0"/>
              <a:t>Price</a:t>
            </a:r>
          </a:p>
          <a:p>
            <a:r>
              <a:rPr lang="en-US" dirty="0"/>
              <a:t>Place</a:t>
            </a:r>
          </a:p>
          <a:p>
            <a:r>
              <a:rPr lang="en-US" dirty="0"/>
              <a:t>Promotion</a:t>
            </a:r>
          </a:p>
          <a:p>
            <a:r>
              <a:rPr lang="en-US" dirty="0"/>
              <a:t>People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Physical Evidence</a:t>
            </a:r>
          </a:p>
        </p:txBody>
      </p:sp>
    </p:spTree>
    <p:extLst>
      <p:ext uri="{BB962C8B-B14F-4D97-AF65-F5344CB8AC3E}">
        <p14:creationId xmlns:p14="http://schemas.microsoft.com/office/powerpoint/2010/main" val="264559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332656"/>
            <a:ext cx="8229600" cy="636680"/>
          </a:xfrm>
        </p:spPr>
        <p:txBody>
          <a:bodyPr>
            <a:normAutofit/>
          </a:bodyPr>
          <a:lstStyle/>
          <a:p>
            <a:r>
              <a:rPr lang="en-US" altLang="ja-JP" sz="2800" b="1" dirty="0"/>
              <a:t>Core Marketing Concepts</a:t>
            </a:r>
            <a:r>
              <a:rPr lang="ja-JP" altLang="en-US" sz="2800" b="1" dirty="0"/>
              <a:t> </a:t>
            </a:r>
            <a:r>
              <a:rPr lang="en-US" altLang="ja-JP" sz="2800" b="1" dirty="0"/>
              <a:t>….</a:t>
            </a:r>
            <a:r>
              <a:rPr lang="en-US" altLang="ja-JP" sz="2800" b="1" dirty="0" err="1"/>
              <a:t>Cont</a:t>
            </a:r>
            <a:r>
              <a:rPr lang="en-US" altLang="ja-JP" sz="2800" b="1" dirty="0"/>
              <a:t>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40768"/>
            <a:ext cx="8229600" cy="5302942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Segmentation &amp;Target market: </a:t>
            </a:r>
            <a:r>
              <a:rPr lang="en-US" altLang="ja-JP" b="1" dirty="0"/>
              <a:t>which segments present the greatest</a:t>
            </a:r>
            <a:r>
              <a:rPr lang="ja-JP" altLang="en-US" b="1" dirty="0"/>
              <a:t> </a:t>
            </a:r>
            <a:r>
              <a:rPr lang="en-US" altLang="ja-JP" b="1" dirty="0"/>
              <a:t>opportunity.</a:t>
            </a:r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AFE3F-DE33-4A47-AE81-39A70552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9" y="2212092"/>
            <a:ext cx="7580671" cy="3989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168" y="1000898"/>
            <a:ext cx="7908032" cy="432048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Mass Marketing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chemeClr val="tx1"/>
                </a:solidFill>
              </a:rPr>
              <a:t>vs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Target Marketing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565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1" y="562708"/>
          <a:ext cx="9036495" cy="590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8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64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1631504" y="1842356"/>
            <a:ext cx="2232248" cy="23042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279576" y="2060848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1991544" y="2619211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3127755" y="225763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063552" y="3343672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2745160" y="2670448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2603612" y="3519225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2983739" y="3521925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3541676" y="328257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4936" y="2634766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27548" y="2276872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81164" y="197665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19743" y="3066552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69668" y="2742778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49212" y="3765130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59596" y="20608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12927" y="27784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171564" y="316702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4368" y="352192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7715" y="23464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073573" y="2656282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743919" y="3153267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45078" y="2410503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93111" y="3898761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71409" y="3200183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87052" y="3084634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35453" y="5641931"/>
            <a:ext cx="2316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Defuse Market</a:t>
            </a:r>
          </a:p>
          <a:p>
            <a:pPr algn="ctr"/>
            <a:r>
              <a:rPr lang="en-US" sz="1200" dirty="0"/>
              <a:t>Heterogeneous- no similarities</a:t>
            </a:r>
          </a:p>
        </p:txBody>
      </p:sp>
      <p:sp>
        <p:nvSpPr>
          <p:cNvPr id="35" name="Oval 34"/>
          <p:cNvSpPr/>
          <p:nvPr/>
        </p:nvSpPr>
        <p:spPr>
          <a:xfrm>
            <a:off x="4151784" y="1882935"/>
            <a:ext cx="2232248" cy="23042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574027" y="1932505"/>
            <a:ext cx="2232248" cy="230425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5375920" y="382820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123892" y="3873142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231904" y="355969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447928" y="3496072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321063" y="5641931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Homogeneous Market</a:t>
            </a:r>
          </a:p>
          <a:p>
            <a:pPr algn="ctr"/>
            <a:r>
              <a:rPr lang="en-US" sz="1200" dirty="0"/>
              <a:t>Similarities</a:t>
            </a:r>
          </a:p>
        </p:txBody>
      </p:sp>
      <p:sp>
        <p:nvSpPr>
          <p:cNvPr id="42" name="Oval 41"/>
          <p:cNvSpPr/>
          <p:nvPr/>
        </p:nvSpPr>
        <p:spPr>
          <a:xfrm>
            <a:off x="4777086" y="3284869"/>
            <a:ext cx="936104" cy="8706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5002517" y="339983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903852" y="3657118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353150" y="385633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5101122" y="3901272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5209134" y="3587826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/>
          <p:cNvSpPr/>
          <p:nvPr/>
        </p:nvSpPr>
        <p:spPr>
          <a:xfrm>
            <a:off x="5425158" y="3524202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22099" y="3328414"/>
            <a:ext cx="936104" cy="8706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7447530" y="3443381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7348865" y="3700663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>
            <a:off x="7546135" y="3944817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7654147" y="3631371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7870171" y="3567747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870171" y="2670449"/>
            <a:ext cx="936104" cy="87065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258103" y="1980138"/>
            <a:ext cx="936104" cy="87065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74027" y="2644892"/>
            <a:ext cx="936104" cy="8706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654147" y="2086466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402119" y="2365648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678681" y="2605044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927819" y="2302069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93660" y="2752842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625319" y="3030365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130245" y="2990556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96765" y="3249421"/>
            <a:ext cx="290629" cy="16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338223" y="276663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017250" y="282106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017250" y="314894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299814" y="3256957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518901" y="305698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420873" y="5384770"/>
            <a:ext cx="263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Segmented Market(Clustered preferences)</a:t>
            </a:r>
          </a:p>
          <a:p>
            <a:pPr algn="ctr"/>
            <a:endParaRPr lang="en-US" dirty="0"/>
          </a:p>
        </p:txBody>
      </p:sp>
      <p:sp>
        <p:nvSpPr>
          <p:cNvPr id="79" name="Line Callout 1 78"/>
          <p:cNvSpPr/>
          <p:nvPr/>
        </p:nvSpPr>
        <p:spPr>
          <a:xfrm>
            <a:off x="7690152" y="1476948"/>
            <a:ext cx="2150265" cy="303705"/>
          </a:xfrm>
          <a:prstGeom prst="borderCallout1">
            <a:avLst>
              <a:gd name="adj1" fmla="val 47231"/>
              <a:gd name="adj2" fmla="val -3161"/>
              <a:gd name="adj3" fmla="val 177598"/>
              <a:gd name="adj4" fmla="val -22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Mass Marketing</a:t>
            </a:r>
          </a:p>
        </p:txBody>
      </p:sp>
      <p:sp>
        <p:nvSpPr>
          <p:cNvPr id="80" name="Line Callout 1 79"/>
          <p:cNvSpPr/>
          <p:nvPr/>
        </p:nvSpPr>
        <p:spPr>
          <a:xfrm>
            <a:off x="8765284" y="1984868"/>
            <a:ext cx="1215565" cy="577598"/>
          </a:xfrm>
          <a:prstGeom prst="borderCallout1">
            <a:avLst>
              <a:gd name="adj1" fmla="val 44422"/>
              <a:gd name="adj2" fmla="val -3250"/>
              <a:gd name="adj3" fmla="val 123196"/>
              <a:gd name="adj4" fmla="val -2410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82" name="Isosceles Triangle 81"/>
          <p:cNvSpPr/>
          <p:nvPr/>
        </p:nvSpPr>
        <p:spPr>
          <a:xfrm>
            <a:off x="7806547" y="3873141"/>
            <a:ext cx="144016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ine Callout 1 82"/>
          <p:cNvSpPr/>
          <p:nvPr/>
        </p:nvSpPr>
        <p:spPr>
          <a:xfrm>
            <a:off x="7726155" y="4329100"/>
            <a:ext cx="1718918" cy="684076"/>
          </a:xfrm>
          <a:prstGeom prst="borderCallout1">
            <a:avLst>
              <a:gd name="adj1" fmla="val -6990"/>
              <a:gd name="adj2" fmla="val 49895"/>
              <a:gd name="adj3" fmla="val -139507"/>
              <a:gd name="adj4" fmla="val 40742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Customization</a:t>
            </a:r>
          </a:p>
        </p:txBody>
      </p:sp>
    </p:spTree>
    <p:extLst>
      <p:ext uri="{BB962C8B-B14F-4D97-AF65-F5344CB8AC3E}">
        <p14:creationId xmlns:p14="http://schemas.microsoft.com/office/powerpoint/2010/main" val="232549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kumimoji="1" lang="en-US" altLang="ja-JP" b="1" dirty="0"/>
              <a:t>Mass Marketing</a:t>
            </a:r>
            <a:br>
              <a:rPr kumimoji="1" lang="en-US" altLang="ja-JP" b="1" dirty="0"/>
            </a:br>
            <a:r>
              <a:rPr kumimoji="1" lang="en-US" altLang="ja-JP" sz="3200" b="1" dirty="0"/>
              <a:t>(Undifferentiated Marketing)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600200"/>
            <a:ext cx="7992888" cy="5141168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The seller</a:t>
            </a:r>
            <a:r>
              <a:rPr kumimoji="1" lang="ja-JP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engages</a:t>
            </a:r>
            <a:r>
              <a:rPr kumimoji="1" lang="ja-JP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in mass production,</a:t>
            </a:r>
            <a:r>
              <a:rPr kumimoji="1" lang="ja-JP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mass</a:t>
            </a:r>
            <a:r>
              <a:rPr kumimoji="1" lang="ja-JP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distribution, &amp; mass promotion of one product for all buyers</a:t>
            </a:r>
          </a:p>
          <a:p>
            <a:pPr marL="114300" indent="0">
              <a:buNone/>
            </a:pPr>
            <a:endParaRPr kumimoji="1" lang="en-US" altLang="ja-JP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Henry Ford applied the concept in the automobile industry. His Model T was conceived and marketed as a "universal" car—one that would meet the needs of all buyers .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ja-JP" dirty="0">
                <a:latin typeface="Times New Roman" pitchFamily="18" charset="0"/>
                <a:cs typeface="Times New Roman" pitchFamily="18" charset="0"/>
              </a:rPr>
              <a:t>Coca-Cola</a:t>
            </a:r>
          </a:p>
          <a:p>
            <a:endParaRPr lang="en-US" altLang="ja-JP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kumimoji="1" lang="en-US" altLang="ja-JP" b="1" dirty="0">
                <a:latin typeface="Times New Roman" pitchFamily="18" charset="0"/>
                <a:cs typeface="Times New Roman" pitchFamily="18" charset="0"/>
              </a:rPr>
              <a:t>Motives for Mass Marketing</a:t>
            </a:r>
          </a:p>
          <a:p>
            <a:pPr marL="11430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(1) reduced costs through </a:t>
            </a:r>
            <a:r>
              <a:rPr lang="en-IN" u="sng" dirty="0">
                <a:latin typeface="Times New Roman" pitchFamily="18" charset="0"/>
                <a:cs typeface="Times New Roman" pitchFamily="18" charset="0"/>
              </a:rPr>
              <a:t>economies of scale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made possible by the increased volume </a:t>
            </a:r>
          </a:p>
          <a:p>
            <a:pPr marL="114300" indent="0"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(2) </a:t>
            </a:r>
            <a:r>
              <a:rPr lang="en-IN" u="sng" dirty="0">
                <a:latin typeface="Times New Roman" pitchFamily="18" charset="0"/>
                <a:cs typeface="Times New Roman" pitchFamily="18" charset="0"/>
              </a:rPr>
              <a:t>expanded volume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through </a:t>
            </a:r>
            <a:r>
              <a:rPr lang="en-IN" u="sng" dirty="0">
                <a:latin typeface="Times New Roman" pitchFamily="18" charset="0"/>
                <a:cs typeface="Times New Roman" pitchFamily="18" charset="0"/>
              </a:rPr>
              <a:t>lower prices</a:t>
            </a:r>
            <a:endParaRPr kumimoji="1" lang="ja-JP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Target Marketing/</a:t>
            </a:r>
            <a:r>
              <a:rPr lang="en-US" sz="2800" b="1" dirty="0"/>
              <a:t>Micromarketing</a:t>
            </a:r>
            <a:br>
              <a:rPr lang="en-US" b="1" dirty="0"/>
            </a:br>
            <a:r>
              <a:rPr lang="en-US" sz="3200" b="1" dirty="0"/>
              <a:t>(</a:t>
            </a:r>
            <a:r>
              <a:rPr kumimoji="1" lang="en-US" sz="3200" b="1" dirty="0"/>
              <a:t>Differentiated 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7" y="1988840"/>
            <a:ext cx="11268221" cy="4176464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Is a </a:t>
            </a:r>
            <a:r>
              <a:rPr lang="en-IN" dirty="0">
                <a:latin typeface="Times New Roman" pitchFamily="18" charset="0"/>
                <a:cs typeface="Times New Roman" pitchFamily="18" charset="0"/>
                <a:hlinkClick r:id="rId2"/>
              </a:rPr>
              <a:t>market segmentation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and market coverage strategy whereby a product is developed and marketed for a very well-defined, specific segment of the consumer population.</a:t>
            </a:r>
          </a:p>
          <a:p>
            <a:pPr marL="114300" indent="0" algn="just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 Target marketing is particularly effective for companies </a:t>
            </a:r>
            <a:r>
              <a:rPr lang="en-IN" u="sng" dirty="0">
                <a:latin typeface="Times New Roman" pitchFamily="18" charset="0"/>
                <a:cs typeface="Times New Roman" pitchFamily="18" charset="0"/>
              </a:rPr>
              <a:t>with limited resources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because it enables the company to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achieve a strong market position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u="sng" dirty="0">
                <a:latin typeface="Times New Roman" pitchFamily="18" charset="0"/>
                <a:cs typeface="Times New Roman" pitchFamily="18" charset="0"/>
              </a:rPr>
              <a:t>in the specific market segment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it serves without mass production, mass distribution, or mass advertising. It enables firms to capitalize on the respective serve market share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21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67294" y="247650"/>
            <a:ext cx="11657411" cy="1325563"/>
          </a:xfrm>
        </p:spPr>
        <p:txBody>
          <a:bodyPr>
            <a:normAutofit/>
          </a:bodyPr>
          <a:lstStyle/>
          <a:p>
            <a:r>
              <a:rPr lang="en-US" sz="3800" dirty="0"/>
              <a:t>Steps in Market Segmentation, Targeting, and Positioning</a:t>
            </a:r>
          </a:p>
        </p:txBody>
      </p:sp>
      <p:grpSp>
        <p:nvGrpSpPr>
          <p:cNvPr id="34834" name="Group 18"/>
          <p:cNvGrpSpPr>
            <a:grpSpLocks/>
          </p:cNvGrpSpPr>
          <p:nvPr/>
        </p:nvGrpSpPr>
        <p:grpSpPr bwMode="auto">
          <a:xfrm>
            <a:off x="1911350" y="1546226"/>
            <a:ext cx="2681288" cy="5229225"/>
            <a:chOff x="244" y="974"/>
            <a:chExt cx="1689" cy="3294"/>
          </a:xfrm>
        </p:grpSpPr>
        <p:sp>
          <p:nvSpPr>
            <p:cNvPr id="34820" name="AutoShape 4"/>
            <p:cNvSpPr>
              <a:spLocks noChangeArrowheads="1"/>
            </p:cNvSpPr>
            <p:nvPr/>
          </p:nvSpPr>
          <p:spPr bwMode="auto">
            <a:xfrm>
              <a:off x="244" y="1444"/>
              <a:ext cx="1480" cy="2824"/>
            </a:xfrm>
            <a:prstGeom prst="cube">
              <a:avLst>
                <a:gd name="adj" fmla="val 9444"/>
              </a:avLst>
            </a:prstGeom>
            <a:solidFill>
              <a:srgbClr val="FAFD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1.	Identify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segmentation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variables and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 the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market</a:t>
              </a:r>
            </a:p>
            <a:p>
              <a:pPr>
                <a:tabLst>
                  <a:tab pos="396875" algn="l"/>
                </a:tabLst>
              </a:pP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2.	Develop 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profiles of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resulting</a:t>
              </a:r>
            </a:p>
            <a:p>
              <a:pPr>
                <a:tabLst>
                  <a:tab pos="396875" algn="l"/>
                </a:tabLst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segments</a:t>
              </a: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320" y="974"/>
              <a:ext cx="1613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Market</a:t>
              </a:r>
            </a:p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Segmentation</a:t>
              </a:r>
            </a:p>
          </p:txBody>
        </p:sp>
      </p:grp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4292600" y="1546226"/>
            <a:ext cx="3244850" cy="5229225"/>
            <a:chOff x="1744" y="974"/>
            <a:chExt cx="2044" cy="3294"/>
          </a:xfrm>
        </p:grpSpPr>
        <p:sp>
          <p:nvSpPr>
            <p:cNvPr id="34821" name="AutoShape 5"/>
            <p:cNvSpPr>
              <a:spLocks noChangeArrowheads="1"/>
            </p:cNvSpPr>
            <p:nvPr/>
          </p:nvSpPr>
          <p:spPr bwMode="auto">
            <a:xfrm>
              <a:off x="2212" y="1444"/>
              <a:ext cx="1576" cy="2824"/>
            </a:xfrm>
            <a:prstGeom prst="cube">
              <a:avLst>
                <a:gd name="adj" fmla="val 9444"/>
              </a:avLst>
            </a:prstGeom>
            <a:solidFill>
              <a:srgbClr val="03FFF8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3.  Evaluate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attractiveness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of each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</a:t>
              </a:r>
            </a:p>
            <a:p>
              <a:endParaRPr lang="en-US" b="1" dirty="0">
                <a:solidFill>
                  <a:schemeClr val="bg1"/>
                </a:solidFill>
                <a:latin typeface="Arial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4.  Select the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target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segment(s)</a:t>
              </a:r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1744" y="3456"/>
              <a:ext cx="160" cy="0"/>
            </a:xfrm>
            <a:prstGeom prst="line">
              <a:avLst/>
            </a:prstGeom>
            <a:noFill/>
            <a:ln w="50800">
              <a:solidFill>
                <a:srgbClr val="FAFD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 flipV="1">
              <a:off x="1920" y="2000"/>
              <a:ext cx="0" cy="1472"/>
            </a:xfrm>
            <a:prstGeom prst="line">
              <a:avLst/>
            </a:prstGeom>
            <a:noFill/>
            <a:ln w="50800">
              <a:solidFill>
                <a:srgbClr val="FAFD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>
              <a:off x="1936" y="2016"/>
              <a:ext cx="304" cy="0"/>
            </a:xfrm>
            <a:prstGeom prst="line">
              <a:avLst/>
            </a:prstGeom>
            <a:noFill/>
            <a:ln w="50800">
              <a:solidFill>
                <a:srgbClr val="FAFD00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57" y="974"/>
              <a:ext cx="113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Market</a:t>
              </a:r>
            </a:p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Targeting</a:t>
              </a:r>
            </a:p>
          </p:txBody>
        </p:sp>
      </p:grp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7493000" y="1546226"/>
            <a:ext cx="3092450" cy="5229225"/>
            <a:chOff x="3760" y="974"/>
            <a:chExt cx="1948" cy="3294"/>
          </a:xfrm>
        </p:grpSpPr>
        <p:sp>
          <p:nvSpPr>
            <p:cNvPr id="34822" name="AutoShape 6"/>
            <p:cNvSpPr>
              <a:spLocks noChangeArrowheads="1"/>
            </p:cNvSpPr>
            <p:nvPr/>
          </p:nvSpPr>
          <p:spPr bwMode="auto">
            <a:xfrm>
              <a:off x="4228" y="1444"/>
              <a:ext cx="1480" cy="2824"/>
            </a:xfrm>
            <a:prstGeom prst="cube">
              <a:avLst>
                <a:gd name="adj" fmla="val 9444"/>
              </a:avLst>
            </a:prstGeom>
            <a:solidFill>
              <a:srgbClr val="7FFF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5.  Identify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possible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positioning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concepts for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each target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segment</a:t>
              </a:r>
            </a:p>
            <a:p>
              <a:pPr algn="ctr">
                <a:lnSpc>
                  <a:spcPct val="85000"/>
                </a:lnSpc>
              </a:pPr>
              <a:endParaRPr lang="en-US" b="1" dirty="0">
                <a:solidFill>
                  <a:schemeClr val="bg1"/>
                </a:solidFill>
                <a:latin typeface="Arial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6.  Select,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develop, and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communicate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the chosen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positioning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bg1"/>
                  </a:solidFill>
                  <a:latin typeface="Arial" charset="0"/>
                </a:rPr>
                <a:t>concept</a:t>
              </a:r>
            </a:p>
            <a:p>
              <a:pPr algn="ctr" latinLnBrk="1"/>
              <a:endParaRPr lang="en-US" b="1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34826" name="Line 10"/>
            <p:cNvSpPr>
              <a:spLocks noChangeShapeType="1"/>
            </p:cNvSpPr>
            <p:nvPr/>
          </p:nvSpPr>
          <p:spPr bwMode="auto">
            <a:xfrm>
              <a:off x="3952" y="2016"/>
              <a:ext cx="256" cy="0"/>
            </a:xfrm>
            <a:prstGeom prst="line">
              <a:avLst/>
            </a:prstGeom>
            <a:noFill/>
            <a:ln w="50800">
              <a:solidFill>
                <a:srgbClr val="03FFF8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4304" y="974"/>
              <a:ext cx="1347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Market</a:t>
              </a:r>
            </a:p>
            <a:p>
              <a:pPr algn="ctr">
                <a:lnSpc>
                  <a:spcPct val="75000"/>
                </a:lnSpc>
              </a:pPr>
              <a:r>
                <a:rPr lang="en-US" sz="2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Positioning</a:t>
              </a:r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 flipV="1">
              <a:off x="3936" y="2000"/>
              <a:ext cx="0" cy="1472"/>
            </a:xfrm>
            <a:prstGeom prst="line">
              <a:avLst/>
            </a:prstGeom>
            <a:noFill/>
            <a:ln w="50800">
              <a:solidFill>
                <a:srgbClr val="03FFF8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1" name="Line 15"/>
            <p:cNvSpPr>
              <a:spLocks noChangeShapeType="1"/>
            </p:cNvSpPr>
            <p:nvPr/>
          </p:nvSpPr>
          <p:spPr bwMode="auto">
            <a:xfrm>
              <a:off x="3760" y="3456"/>
              <a:ext cx="160" cy="0"/>
            </a:xfrm>
            <a:prstGeom prst="line">
              <a:avLst/>
            </a:prstGeom>
            <a:noFill/>
            <a:ln w="50800">
              <a:solidFill>
                <a:srgbClr val="03FFF8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46933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94D9-DB06-A272-E469-1AFDA8EF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Outcomes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F52B-C653-E129-50FF-D706C8AA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known about marketing at an important area of modern business</a:t>
            </a:r>
          </a:p>
          <a:p>
            <a:r>
              <a:rPr lang="en-US" dirty="0"/>
              <a:t>To learn the basic concepts of Marketing</a:t>
            </a:r>
          </a:p>
          <a:p>
            <a:r>
              <a:rPr lang="en-US" dirty="0"/>
              <a:t>To apply Segmentation, Targeting and Positioning (STP) in real context. </a:t>
            </a:r>
          </a:p>
        </p:txBody>
      </p:sp>
    </p:spTree>
    <p:extLst>
      <p:ext uri="{BB962C8B-B14F-4D97-AF65-F5344CB8AC3E}">
        <p14:creationId xmlns:p14="http://schemas.microsoft.com/office/powerpoint/2010/main" val="16538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9394228" cy="1143000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Levels of Market Segmentation</a:t>
            </a:r>
            <a:endParaRPr kumimoji="1" lang="ja-JP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5" name="Rounded Rectangle 4"/>
          <p:cNvSpPr/>
          <p:nvPr/>
        </p:nvSpPr>
        <p:spPr>
          <a:xfrm>
            <a:off x="2381224" y="2214554"/>
            <a:ext cx="2500330" cy="178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Segment Marketing</a:t>
            </a:r>
            <a:endParaRPr kumimoji="1" lang="ja-JP" altLang="en-US" sz="3200" b="1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53190" y="2143116"/>
            <a:ext cx="2500330" cy="178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Niche Marketing</a:t>
            </a:r>
            <a:endParaRPr kumimoji="1" lang="ja-JP" altLang="en-US" sz="3200" b="1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81224" y="4500570"/>
            <a:ext cx="2500330" cy="178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Marketing</a:t>
            </a:r>
            <a:endParaRPr kumimoji="1" lang="ja-JP" altLang="en-US" sz="3200" b="1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24628" y="4572008"/>
            <a:ext cx="2500330" cy="1785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Individual</a:t>
            </a:r>
          </a:p>
          <a:p>
            <a:pPr algn="ctr"/>
            <a:r>
              <a:rPr kumimoji="1" lang="en-US" altLang="ja-JP" sz="3200" b="1" dirty="0">
                <a:solidFill>
                  <a:schemeClr val="tx1"/>
                </a:solidFill>
              </a:rPr>
              <a:t>Marketing</a:t>
            </a:r>
            <a:endParaRPr kumimoji="1" lang="ja-JP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Segment Marketing</a:t>
            </a:r>
            <a:endParaRPr kumimoji="1" lang="ja-JP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71" y="2132856"/>
            <a:ext cx="11324493" cy="4389120"/>
          </a:xfrm>
        </p:spPr>
        <p:txBody>
          <a:bodyPr/>
          <a:lstStyle/>
          <a:p>
            <a:r>
              <a:rPr kumimoji="1" lang="en-US" altLang="ja-JP" b="1" dirty="0"/>
              <a:t>Market</a:t>
            </a:r>
            <a:r>
              <a:rPr kumimoji="1" lang="ja-JP" altLang="en-US" b="1" dirty="0"/>
              <a:t> </a:t>
            </a:r>
            <a:r>
              <a:rPr kumimoji="1" lang="en-US" altLang="ja-JP" b="1" dirty="0"/>
              <a:t>segment: </a:t>
            </a:r>
            <a:r>
              <a:rPr kumimoji="1" lang="en-US" altLang="ja-JP" dirty="0"/>
              <a:t>Consists of a</a:t>
            </a:r>
            <a:r>
              <a:rPr kumimoji="1" lang="ja-JP" altLang="en-US" dirty="0"/>
              <a:t> </a:t>
            </a:r>
            <a:r>
              <a:rPr kumimoji="1" lang="en-US" altLang="ja-JP" dirty="0"/>
              <a:t>group of customers who share a similar set of needs and wants.</a:t>
            </a:r>
          </a:p>
          <a:p>
            <a:endParaRPr kumimoji="1" lang="en-US" altLang="ja-JP" b="1" dirty="0"/>
          </a:p>
          <a:p>
            <a:r>
              <a:rPr lang="en-US" altLang="ja-JP" b="1" dirty="0"/>
              <a:t>Benefits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ja-JP" b="1" dirty="0"/>
              <a:t>Focus </a:t>
            </a:r>
            <a:r>
              <a:rPr kumimoji="1" lang="en-US" altLang="ja-JP" dirty="0"/>
              <a:t>marketing programs for customers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Face</a:t>
            </a:r>
            <a:r>
              <a:rPr lang="en-US" altLang="ja-JP" u="sng" dirty="0"/>
              <a:t> fewer </a:t>
            </a:r>
            <a:r>
              <a:rPr lang="en-US" altLang="ja-JP" dirty="0"/>
              <a:t>competitors in the </a:t>
            </a:r>
            <a:r>
              <a:rPr lang="en-US" altLang="ja-JP" u="sng" dirty="0"/>
              <a:t>particular </a:t>
            </a:r>
            <a:r>
              <a:rPr lang="en-US" altLang="ja-JP" dirty="0"/>
              <a:t>segment</a:t>
            </a:r>
          </a:p>
          <a:p>
            <a:endParaRPr kumimoji="1" lang="en-US" altLang="ja-JP" b="1" dirty="0"/>
          </a:p>
          <a:p>
            <a:endParaRPr kumimoji="1" lang="ja-JP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504"/>
            <a:ext cx="10515600" cy="1325563"/>
          </a:xfrm>
        </p:spPr>
        <p:txBody>
          <a:bodyPr/>
          <a:lstStyle/>
          <a:p>
            <a:r>
              <a:rPr kumimoji="1" lang="en-US" altLang="ja-JP" b="1" dirty="0"/>
              <a:t>Niche Marketing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790996"/>
            <a:ext cx="10861431" cy="45653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Niche: A more</a:t>
            </a:r>
            <a:r>
              <a:rPr kumimoji="1" lang="ja-JP" altLang="en-US" dirty="0"/>
              <a:t> </a:t>
            </a:r>
            <a:r>
              <a:rPr kumimoji="1" lang="en-US" altLang="ja-JP" u="sng" dirty="0"/>
              <a:t>narrowly defined </a:t>
            </a:r>
            <a:r>
              <a:rPr kumimoji="1" lang="en-US" altLang="ja-JP" dirty="0"/>
              <a:t>customer group seeking a distinctive mix of benefits</a:t>
            </a:r>
          </a:p>
          <a:p>
            <a:endParaRPr kumimoji="1" lang="en-US" altLang="ja-JP" dirty="0"/>
          </a:p>
          <a:p>
            <a:r>
              <a:rPr lang="en-US" altLang="ja-JP" dirty="0"/>
              <a:t>Niches are identified by</a:t>
            </a:r>
            <a:r>
              <a:rPr lang="ja-JP" altLang="en-US" dirty="0"/>
              <a:t> </a:t>
            </a:r>
            <a:r>
              <a:rPr lang="en-US" altLang="ja-JP" dirty="0"/>
              <a:t>dividing a </a:t>
            </a:r>
            <a:r>
              <a:rPr lang="en-US" altLang="ja-JP" u="sng" dirty="0"/>
              <a:t>segment into sub segments</a:t>
            </a:r>
          </a:p>
          <a:p>
            <a:endParaRPr lang="en-US" altLang="ja-JP" dirty="0"/>
          </a:p>
          <a:p>
            <a:r>
              <a:rPr kumimoji="1" lang="en-US" altLang="ja-JP" dirty="0"/>
              <a:t>Characteristics of Niche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Customers have a </a:t>
            </a:r>
            <a:r>
              <a:rPr lang="en-US" altLang="ja-JP" b="1" dirty="0"/>
              <a:t>distinct </a:t>
            </a:r>
            <a:r>
              <a:rPr lang="en-US" altLang="ja-JP" dirty="0"/>
              <a:t>set of needs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ja-JP" dirty="0"/>
              <a:t>Customers ready to pay </a:t>
            </a:r>
            <a:r>
              <a:rPr kumimoji="1" lang="en-US" altLang="ja-JP" b="1" dirty="0"/>
              <a:t>premium prices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ja-JP" dirty="0"/>
              <a:t>Attract competitors due to profit &amp; growth potential</a:t>
            </a:r>
          </a:p>
          <a:p>
            <a:pPr lvl="1">
              <a:buFont typeface="Wingdings" pitchFamily="2" charset="2"/>
              <a:buChar char="Ø"/>
            </a:pPr>
            <a:r>
              <a:rPr kumimoji="1" lang="en-US" altLang="ja-JP" dirty="0" err="1"/>
              <a:t>Nicher</a:t>
            </a:r>
            <a:r>
              <a:rPr kumimoji="1" lang="en-US" altLang="ja-JP" dirty="0"/>
              <a:t> gains </a:t>
            </a:r>
            <a:r>
              <a:rPr kumimoji="1" lang="en-US" altLang="ja-JP" b="1" dirty="0"/>
              <a:t>economies</a:t>
            </a:r>
            <a:r>
              <a:rPr kumimoji="1" lang="en-US" altLang="ja-JP" dirty="0"/>
              <a:t> through specialization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1028" name="Picture 4" descr="C:\Users\Lahiru Chathuranga\Desktop\2014-BMW-5-Series-G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66" y="4876650"/>
            <a:ext cx="2880320" cy="18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34" y="0"/>
            <a:ext cx="8229600" cy="928670"/>
          </a:xfrm>
        </p:spPr>
        <p:txBody>
          <a:bodyPr>
            <a:normAutofit/>
          </a:bodyPr>
          <a:lstStyle/>
          <a:p>
            <a:r>
              <a:rPr kumimoji="1" lang="en-US" altLang="ja-JP" sz="4000" b="1" dirty="0"/>
              <a:t>Niche Marketing: Example</a:t>
            </a:r>
            <a:endParaRPr kumimoji="1" lang="ja-JP" altLang="en-US" sz="4000" b="1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8872" y="2596887"/>
            <a:ext cx="3373177" cy="118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017829"/>
            <a:ext cx="5690851" cy="552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ja-JP" b="1" dirty="0"/>
              <a:t>Local Marketing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522" y="1902067"/>
            <a:ext cx="10762956" cy="4819407"/>
          </a:xfrm>
        </p:spPr>
        <p:txBody>
          <a:bodyPr>
            <a:normAutofit/>
          </a:bodyPr>
          <a:lstStyle/>
          <a:p>
            <a:pPr algn="just"/>
            <a:r>
              <a:rPr kumimoji="1" lang="en-US" altLang="ja-JP" dirty="0"/>
              <a:t>Target marketing is leading to marketing programs tailored to the needs and wants of </a:t>
            </a:r>
            <a:r>
              <a:rPr kumimoji="1" lang="en-US" altLang="ja-JP" b="1" dirty="0"/>
              <a:t>local customer groups </a:t>
            </a:r>
            <a:r>
              <a:rPr kumimoji="1" lang="en-US" altLang="ja-JP" dirty="0"/>
              <a:t>in trading areas, neighborhoods, &amp; individual stores</a:t>
            </a:r>
          </a:p>
          <a:p>
            <a:pPr algn="just"/>
            <a:endParaRPr kumimoji="1" lang="en-US" altLang="ja-JP" dirty="0"/>
          </a:p>
          <a:p>
            <a:pPr algn="just"/>
            <a:r>
              <a:rPr lang="en-US" b="1" dirty="0"/>
              <a:t>Guerilla marketing </a:t>
            </a:r>
            <a:r>
              <a:rPr lang="en-US" dirty="0"/>
              <a:t>/</a:t>
            </a:r>
            <a:r>
              <a:rPr lang="en-US" altLang="ja-JP" b="1" dirty="0"/>
              <a:t>Grassroots marketing</a:t>
            </a:r>
            <a:r>
              <a:rPr lang="en-US" altLang="ja-JP" dirty="0"/>
              <a:t>: Marketing activities</a:t>
            </a:r>
            <a:r>
              <a:rPr lang="ja-JP" altLang="en-US" dirty="0"/>
              <a:t> </a:t>
            </a:r>
            <a:r>
              <a:rPr lang="en-US" altLang="ja-JP" dirty="0"/>
              <a:t>concentrate on getting as close &amp; personally relevant to individual customers as possible.</a:t>
            </a:r>
          </a:p>
          <a:p>
            <a:pPr algn="just"/>
            <a:r>
              <a:rPr lang="en-US" dirty="0"/>
              <a:t>Instead of launching a message you hope will appeal to many people, </a:t>
            </a:r>
            <a:r>
              <a:rPr lang="en-US" u="sng" dirty="0"/>
              <a:t>you target your efforts to a small group </a:t>
            </a:r>
            <a:r>
              <a:rPr lang="en-US" dirty="0"/>
              <a:t>and hope the group will spread your message to a much larger audience.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low-cost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Unconventional means</a:t>
            </a:r>
            <a:endParaRPr lang="en-US" altLang="ja-JP" dirty="0"/>
          </a:p>
          <a:p>
            <a:pPr algn="just">
              <a:buNone/>
            </a:pPr>
            <a:endParaRPr kumimoji="1" lang="en-US" altLang="ja-JP" b="1" dirty="0"/>
          </a:p>
          <a:p>
            <a:pPr algn="just">
              <a:buNone/>
            </a:pPr>
            <a:endParaRPr kumimoji="1" lang="en-US" altLang="ja-JP" b="1" dirty="0"/>
          </a:p>
          <a:p>
            <a:pPr algn="just"/>
            <a:endParaRPr kumimoji="1" lang="ja-JP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pic>
        <p:nvPicPr>
          <p:cNvPr id="2051" name="Picture 3" descr="C:\Users\Lahiru Chathuranga\Desktop\guerilla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5144" r="5078" b="4098"/>
          <a:stretch/>
        </p:blipFill>
        <p:spPr bwMode="auto">
          <a:xfrm>
            <a:off x="9239671" y="0"/>
            <a:ext cx="2952329" cy="158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96" y="285728"/>
            <a:ext cx="8229600" cy="1143000"/>
          </a:xfrm>
        </p:spPr>
        <p:txBody>
          <a:bodyPr/>
          <a:lstStyle/>
          <a:p>
            <a:r>
              <a:rPr lang="en-US" altLang="ja-JP" b="1" dirty="0"/>
              <a:t>Local Marketing: E.g.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pic>
        <p:nvPicPr>
          <p:cNvPr id="1026" name="Picture 2" descr="C:\Users\Lahiru Chathuranga\Desktop\{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57128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ahiru Chathuranga\Desktop\Bharat-Matrimony-various-s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88232"/>
            <a:ext cx="8532440" cy="53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034" y="500042"/>
            <a:ext cx="8229600" cy="1143000"/>
          </a:xfrm>
        </p:spPr>
        <p:txBody>
          <a:bodyPr/>
          <a:lstStyle/>
          <a:p>
            <a:r>
              <a:rPr kumimoji="1" lang="en-US" altLang="ja-JP" b="1" dirty="0"/>
              <a:t>Individual Marketing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234" y="1556792"/>
            <a:ext cx="8510954" cy="456535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Segments of one/ Customized marketing/ One-to-one marketing</a:t>
            </a:r>
          </a:p>
          <a:p>
            <a:endParaRPr kumimoji="1" lang="en-US" altLang="ja-JP" dirty="0"/>
          </a:p>
          <a:p>
            <a:r>
              <a:rPr lang="en-US" altLang="ja-JP" dirty="0"/>
              <a:t>Empowers the</a:t>
            </a:r>
            <a:r>
              <a:rPr lang="ja-JP" altLang="en-US" dirty="0"/>
              <a:t> </a:t>
            </a:r>
            <a:r>
              <a:rPr lang="en-US" altLang="ja-JP" dirty="0"/>
              <a:t>consumers to design the product &amp; service offering of their choice</a:t>
            </a:r>
          </a:p>
          <a:p>
            <a:endParaRPr lang="en-US" altLang="ja-JP" dirty="0"/>
          </a:p>
          <a:p>
            <a:r>
              <a:rPr lang="en-US" altLang="ja-JP" dirty="0"/>
              <a:t>Customization is </a:t>
            </a:r>
            <a:r>
              <a:rPr lang="en-US" altLang="ja-JP" u="sng" dirty="0"/>
              <a:t>not for every </a:t>
            </a:r>
            <a:r>
              <a:rPr lang="en-US" altLang="ja-JP" dirty="0"/>
              <a:t>company</a:t>
            </a:r>
          </a:p>
          <a:p>
            <a:endParaRPr lang="en-US" altLang="ja-JP" dirty="0"/>
          </a:p>
          <a:p>
            <a:r>
              <a:rPr lang="en-US" altLang="ja-JP" dirty="0" err="1"/>
              <a:t>E.g</a:t>
            </a:r>
            <a:r>
              <a:rPr lang="en-US" altLang="ja-JP" dirty="0"/>
              <a:t> : </a:t>
            </a:r>
            <a:r>
              <a:rPr lang="en-US" altLang="ja-JP" dirty="0" err="1"/>
              <a:t>Hameedia</a:t>
            </a:r>
            <a:r>
              <a:rPr lang="en-US" altLang="ja-JP" dirty="0"/>
              <a:t> – Customized T shirt</a:t>
            </a:r>
          </a:p>
          <a:p>
            <a:endParaRPr lang="en-US" altLang="ja-JP" b="1" dirty="0"/>
          </a:p>
          <a:p>
            <a:pPr marL="114300" indent="0">
              <a:buNone/>
            </a:pPr>
            <a:endParaRPr kumimoji="1" lang="ja-JP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pic>
        <p:nvPicPr>
          <p:cNvPr id="1026" name="Picture 2" descr="C:\Users\Lahiru Chathuranga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446" y="3110430"/>
            <a:ext cx="2631554" cy="374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b="1" dirty="0"/>
              <a:t>Bases for Segmenting</a:t>
            </a:r>
            <a:br>
              <a:rPr lang="en-US" altLang="ja-JP" b="1" dirty="0"/>
            </a:br>
            <a:r>
              <a:rPr lang="en-US" altLang="ja-JP" b="1" dirty="0"/>
              <a:t>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DBA07-2FFF-F192-B1F8-8B877186AA69}"/>
              </a:ext>
            </a:extLst>
          </p:cNvPr>
          <p:cNvSpPr txBox="1"/>
          <p:nvPr/>
        </p:nvSpPr>
        <p:spPr>
          <a:xfrm>
            <a:off x="958646" y="1710813"/>
            <a:ext cx="9615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FF00"/>
                </a:solidFill>
              </a:rPr>
              <a:t>Geographic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FF00"/>
                </a:solidFill>
              </a:rPr>
              <a:t>Demographic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FF00"/>
                </a:solidFill>
              </a:rPr>
              <a:t>Psychographic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FF00"/>
                </a:solidFill>
              </a:rPr>
              <a:t>Behavioral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571184" cy="1143000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Geographic Segmentation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892" y="1741219"/>
            <a:ext cx="102338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ja-JP" dirty="0"/>
              <a:t>Division of</a:t>
            </a:r>
            <a:r>
              <a:rPr kumimoji="1" lang="ja-JP" altLang="en-US" dirty="0"/>
              <a:t> </a:t>
            </a:r>
            <a:r>
              <a:rPr kumimoji="1" lang="en-US" altLang="ja-JP" dirty="0"/>
              <a:t>the market into different geographical</a:t>
            </a:r>
            <a:r>
              <a:rPr kumimoji="1" lang="ja-JP" altLang="en-US" dirty="0"/>
              <a:t> </a:t>
            </a:r>
            <a:r>
              <a:rPr kumimoji="1" lang="en-US" altLang="ja-JP" dirty="0"/>
              <a:t>units such as</a:t>
            </a:r>
            <a:r>
              <a:rPr kumimoji="1" lang="ja-JP" altLang="en-US" dirty="0"/>
              <a:t> </a:t>
            </a:r>
            <a:r>
              <a:rPr kumimoji="1" lang="en-US" altLang="ja-JP" b="1" dirty="0"/>
              <a:t>nations, states, countries, cities, or neighborhoods</a:t>
            </a:r>
            <a:r>
              <a:rPr kumimoji="1" lang="en-US" altLang="ja-JP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ja-JP" dirty="0"/>
              <a:t>Region: Districts, provinces, or prefectures</a:t>
            </a:r>
          </a:p>
          <a:p>
            <a:pPr algn="just">
              <a:lnSpc>
                <a:spcPct val="150000"/>
              </a:lnSpc>
            </a:pPr>
            <a:r>
              <a:rPr kumimoji="1" lang="en-US" altLang="ja-JP" dirty="0"/>
              <a:t>Rural or urban markets</a:t>
            </a:r>
          </a:p>
          <a:p>
            <a:pPr algn="just">
              <a:lnSpc>
                <a:spcPct val="150000"/>
              </a:lnSpc>
            </a:pPr>
            <a:r>
              <a:rPr lang="en-US" altLang="ja-JP" dirty="0"/>
              <a:t>Climate conditions</a:t>
            </a:r>
          </a:p>
          <a:p>
            <a:pPr algn="just">
              <a:lnSpc>
                <a:spcPct val="150000"/>
              </a:lnSpc>
            </a:pPr>
            <a:endParaRPr kumimoji="1" lang="en-US" altLang="ja-JP" dirty="0"/>
          </a:p>
          <a:p>
            <a:pPr algn="just">
              <a:lnSpc>
                <a:spcPct val="150000"/>
              </a:lnSpc>
            </a:pPr>
            <a:r>
              <a:rPr kumimoji="1" lang="en-US" altLang="ja-JP" dirty="0"/>
              <a:t>E.g. : </a:t>
            </a:r>
            <a:r>
              <a:rPr kumimoji="1" lang="en-US" altLang="ja-JP" dirty="0" err="1"/>
              <a:t>Kadurata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Sanwardana</a:t>
            </a:r>
            <a:r>
              <a:rPr kumimoji="1" lang="en-US" altLang="ja-JP" dirty="0"/>
              <a:t> Bank, </a:t>
            </a:r>
            <a:r>
              <a:rPr kumimoji="1" lang="en-US" altLang="ja-JP" dirty="0" err="1"/>
              <a:t>Wayaba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Sanwardana</a:t>
            </a:r>
            <a:r>
              <a:rPr kumimoji="1" lang="en-US" altLang="ja-JP" dirty="0"/>
              <a:t> Bank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pic>
        <p:nvPicPr>
          <p:cNvPr id="4098" name="Picture 2" descr="C:\Users\Lahiru Chathuranga\Desktop\d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678" y="3429000"/>
            <a:ext cx="3557333" cy="145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09" y="357166"/>
            <a:ext cx="8481425" cy="785818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b="1" dirty="0"/>
              <a:t>Demographic Segmentation</a:t>
            </a:r>
            <a:endParaRPr kumimoji="1" lang="ja-JP" alt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158" y="1428736"/>
            <a:ext cx="7858180" cy="1214446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Divide the market into groups on the basis of variables such as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881290" y="2357430"/>
            <a:ext cx="2743200" cy="1928826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altLang="ja-JP" sz="2400" b="1" dirty="0"/>
              <a:t>Age</a:t>
            </a:r>
          </a:p>
          <a:p>
            <a:pPr algn="l">
              <a:buFont typeface="Wingdings" pitchFamily="2" charset="2"/>
              <a:buChar char="Ø"/>
            </a:pPr>
            <a:r>
              <a:rPr lang="en-US" altLang="ja-JP" sz="2400" b="1" dirty="0"/>
              <a:t>Family size</a:t>
            </a:r>
          </a:p>
          <a:p>
            <a:pPr algn="l">
              <a:buFont typeface="Wingdings" pitchFamily="2" charset="2"/>
              <a:buChar char="Ø"/>
            </a:pPr>
            <a:r>
              <a:rPr lang="en-US" altLang="ja-JP" sz="2400" b="1" dirty="0"/>
              <a:t>Family life cycle</a:t>
            </a:r>
          </a:p>
          <a:p>
            <a:pPr algn="l">
              <a:buFont typeface="Wingdings" pitchFamily="2" charset="2"/>
              <a:buChar char="Ø"/>
            </a:pPr>
            <a:r>
              <a:rPr lang="en-US" altLang="ja-JP" sz="2400" b="1" dirty="0"/>
              <a:t>Gender</a:t>
            </a:r>
          </a:p>
          <a:p>
            <a:pPr algn="l">
              <a:buFont typeface="Wingdings" pitchFamily="2" charset="2"/>
              <a:buChar char="Ø"/>
            </a:pPr>
            <a:r>
              <a:rPr lang="en-US" altLang="ja-JP" sz="2400" b="1" dirty="0"/>
              <a:t>Income</a:t>
            </a:r>
          </a:p>
          <a:p>
            <a:pPr>
              <a:buFont typeface="Wingdings" pitchFamily="2" charset="2"/>
              <a:buChar char="Ø"/>
            </a:pPr>
            <a:endParaRPr kumimoji="1" lang="ja-JP" alt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167438" y="2357430"/>
            <a:ext cx="2743200" cy="1928826"/>
          </a:xfrm>
          <a:prstGeom prst="rect">
            <a:avLst/>
          </a:prstGeom>
        </p:spPr>
        <p:txBody>
          <a:bodyPr vert="horz" lIns="18288" rIns="18288">
            <a:noAutofit/>
          </a:bodyPr>
          <a:lstStyle/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r>
              <a:rPr kumimoji="1" lang="en-US" altLang="ja-JP" sz="2400" b="1" dirty="0"/>
              <a:t>Occupation</a:t>
            </a:r>
          </a:p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r>
              <a:rPr kumimoji="1" lang="en-US" altLang="ja-JP" sz="2400" b="1" dirty="0"/>
              <a:t>Education</a:t>
            </a:r>
          </a:p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r>
              <a:rPr kumimoji="1" lang="en-US" altLang="ja-JP" sz="2400" b="1" dirty="0"/>
              <a:t>Religion</a:t>
            </a:r>
          </a:p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r>
              <a:rPr kumimoji="1" lang="en-US" altLang="ja-JP" sz="2400" b="1" dirty="0"/>
              <a:t>Race</a:t>
            </a:r>
          </a:p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r>
              <a:rPr kumimoji="1" lang="en-US" altLang="ja-JP" sz="2400" b="1" dirty="0"/>
              <a:t>Social class</a:t>
            </a:r>
            <a:endParaRPr kumimoji="1" lang="ja-JP" altLang="en-US" sz="2400" b="1" dirty="0"/>
          </a:p>
          <a:p>
            <a:pPr>
              <a:spcBef>
                <a:spcPct val="20000"/>
              </a:spcBef>
              <a:buClr>
                <a:schemeClr val="accent3"/>
              </a:buClr>
              <a:buSzPct val="95000"/>
              <a:buFont typeface="Wingdings" pitchFamily="2" charset="2"/>
              <a:buChar char="Ø"/>
              <a:defRPr/>
            </a:pPr>
            <a:endParaRPr kumimoji="1" lang="ja-JP" altLang="en-US" sz="2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2438" y="5072050"/>
            <a:ext cx="11430000" cy="1785950"/>
          </a:xfrm>
          <a:prstGeom prst="rect">
            <a:avLst/>
          </a:prstGeom>
        </p:spPr>
        <p:txBody>
          <a:bodyPr vert="horz" tIns="0">
            <a:normAutofit lnSpcReduction="10000"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kumimoji="1" lang="en-US" altLang="ja-JP" sz="2800" dirty="0"/>
              <a:t>Demographic variables are associated with consumer needs &amp; wants</a:t>
            </a: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altLang="ja-JP" sz="2800" dirty="0"/>
              <a:t>Demographic variables are used in combination with non-demographic variables</a:t>
            </a:r>
            <a:endParaRPr kumimoji="1" lang="en-US" altLang="ja-JP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72" y="571480"/>
            <a:ext cx="8229600" cy="841296"/>
          </a:xfrm>
        </p:spPr>
        <p:txBody>
          <a:bodyPr/>
          <a:lstStyle/>
          <a:p>
            <a:r>
              <a:rPr kumimoji="1" lang="en-US" altLang="ja-JP" b="1" dirty="0"/>
              <a:t>Scope of Marketing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3200" b="1" dirty="0"/>
              <a:t>Marketing is </a:t>
            </a:r>
            <a:r>
              <a:rPr lang="en-US" altLang="ja-JP" sz="3200" b="1" dirty="0">
                <a:solidFill>
                  <a:srgbClr val="FF0000"/>
                </a:solidFill>
              </a:rPr>
              <a:t>not only selling.</a:t>
            </a:r>
          </a:p>
          <a:p>
            <a:endParaRPr lang="en-US" altLang="ja-JP" sz="3200" b="1" dirty="0"/>
          </a:p>
          <a:p>
            <a:r>
              <a:rPr lang="en-US" altLang="ja-JP" sz="3200" b="1" dirty="0"/>
              <a:t>Marketing makes product/service fits customer’ requirement &amp; </a:t>
            </a:r>
            <a:r>
              <a:rPr lang="en-US" altLang="ja-JP" sz="3200" b="1" u="sng" dirty="0"/>
              <a:t>sells itself </a:t>
            </a:r>
            <a:r>
              <a:rPr lang="en-US" altLang="ja-JP" sz="3200" b="1" dirty="0"/>
              <a:t>==&gt; customer ready to buy</a:t>
            </a:r>
          </a:p>
          <a:p>
            <a:pPr>
              <a:buNone/>
            </a:pPr>
            <a:endParaRPr lang="en-US" altLang="ja-JP" sz="3200" b="1" dirty="0"/>
          </a:p>
          <a:p>
            <a:r>
              <a:rPr lang="en-US" altLang="ja-JP" sz="3200" b="1" dirty="0"/>
              <a:t>In the end, Marketing  </a:t>
            </a:r>
            <a:r>
              <a:rPr lang="en-US" altLang="ja-JP" sz="3200" b="1" dirty="0">
                <a:solidFill>
                  <a:srgbClr val="FF0000"/>
                </a:solidFill>
              </a:rPr>
              <a:t>makes selling. </a:t>
            </a:r>
            <a:endParaRPr lang="en-US" altLang="ja-JP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1219200" y="101461"/>
            <a:ext cx="9326879" cy="24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/>
              <a:t>Characteristics about the consumer: Age : </a:t>
            </a:r>
          </a:p>
          <a:p>
            <a:pPr marL="114300" indent="0" eaLnBrk="1" hangingPunct="1">
              <a:buNone/>
            </a:pPr>
            <a:endParaRPr lang="en-US" b="1" dirty="0"/>
          </a:p>
          <a:p>
            <a:pPr eaLnBrk="1" hangingPunct="1"/>
            <a:endParaRPr lang="en-US" dirty="0">
              <a:solidFill>
                <a:srgbClr val="A50021"/>
              </a:solidFill>
            </a:endParaRPr>
          </a:p>
          <a:p>
            <a:pPr eaLnBrk="1" hangingPunct="1"/>
            <a:endParaRPr lang="en-US" dirty="0">
              <a:solidFill>
                <a:srgbClr val="A50021"/>
              </a:solidFill>
            </a:endParaRPr>
          </a:p>
          <a:p>
            <a:pPr eaLnBrk="1" hangingPunct="1"/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B2A20-A086-1654-17D6-357DD437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01" y="1063416"/>
            <a:ext cx="7098276" cy="55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60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9656" y="198502"/>
            <a:ext cx="1098804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b="1" dirty="0"/>
              <a:t>Demographic Segmentation: Examples</a:t>
            </a:r>
            <a:endParaRPr kumimoji="1" lang="ja-JP" altLang="en-US" b="1" dirty="0"/>
          </a:p>
        </p:txBody>
      </p:sp>
      <p:pic>
        <p:nvPicPr>
          <p:cNvPr id="1026" name="Picture 2" descr="C:\Documents and Settings\jimi\デスクトップ\senior_citizens.php_files\senior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244" y="1266092"/>
            <a:ext cx="6731000" cy="297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pic>
        <p:nvPicPr>
          <p:cNvPr id="1027" name="Picture 3" descr="C:\Documents and Settings\jimi\デスクトップ\Savings_vanithaVasana.php_files\vanitha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8987" y="4547488"/>
            <a:ext cx="4667514" cy="180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3513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Psychographic Segmentation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05" y="1156513"/>
            <a:ext cx="8329642" cy="50006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/>
              <a:t>Buyers are divided into groups based on </a:t>
            </a:r>
            <a:r>
              <a:rPr kumimoji="1" lang="en-US" altLang="ja-JP" sz="2400" b="1" dirty="0"/>
              <a:t>psychological/personality traits, lifestyle, or values.</a:t>
            </a:r>
          </a:p>
          <a:p>
            <a:pPr lvl="2">
              <a:lnSpc>
                <a:spcPct val="150000"/>
              </a:lnSpc>
            </a:pPr>
            <a:r>
              <a:rPr lang="en-US" altLang="ja-JP" sz="2400" b="1" dirty="0"/>
              <a:t>Lifestyle: </a:t>
            </a:r>
            <a:r>
              <a:rPr lang="en-US" altLang="ja-JP" sz="2400" dirty="0"/>
              <a:t>Culture-oriented, sports-oriented, outdoor-oriented</a:t>
            </a:r>
          </a:p>
          <a:p>
            <a:pPr lvl="2">
              <a:lnSpc>
                <a:spcPct val="150000"/>
              </a:lnSpc>
            </a:pPr>
            <a:r>
              <a:rPr kumimoji="1" lang="en-US" altLang="ja-JP" sz="2400" b="1" dirty="0"/>
              <a:t>Personality: </a:t>
            </a:r>
            <a:r>
              <a:rPr kumimoji="1" lang="en-US" altLang="ja-JP" sz="2400" dirty="0"/>
              <a:t>Compulsive, gregarious, authoritarian, ambitious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pic>
        <p:nvPicPr>
          <p:cNvPr id="6146" name="Picture 2" descr="C:\Users\Lahiru Chathuranga\Desktop\differentSho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577" y="4877331"/>
            <a:ext cx="2591770" cy="184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ahiru Chathuranga\Desktop\29opart-16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578" y="1010255"/>
            <a:ext cx="2591769" cy="137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152035"/>
            <a:ext cx="8229600" cy="767687"/>
          </a:xfrm>
        </p:spPr>
        <p:txBody>
          <a:bodyPr/>
          <a:lstStyle/>
          <a:p>
            <a:r>
              <a:rPr kumimoji="1" lang="en-US" altLang="ja-JP" b="1" dirty="0"/>
              <a:t>Behavioral Segmentation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9" y="1137975"/>
            <a:ext cx="11208774" cy="556799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Marketers divide buyers into groups</a:t>
            </a:r>
            <a:r>
              <a:rPr kumimoji="1" lang="ja-JP" altLang="en-US" dirty="0"/>
              <a:t> </a:t>
            </a:r>
            <a:r>
              <a:rPr kumimoji="1" lang="en-US" altLang="ja-JP" dirty="0"/>
              <a:t>based on</a:t>
            </a:r>
            <a:r>
              <a:rPr kumimoji="1" lang="ja-JP" altLang="en-US" dirty="0"/>
              <a:t> </a:t>
            </a:r>
            <a:r>
              <a:rPr kumimoji="1" lang="en-US" altLang="ja-JP" dirty="0"/>
              <a:t>their </a:t>
            </a:r>
            <a:r>
              <a:rPr kumimoji="1" lang="en-US" altLang="ja-JP" b="1" dirty="0"/>
              <a:t>knowledge of, attitude toward, use of, or response to a product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Occasions: </a:t>
            </a:r>
            <a:r>
              <a:rPr lang="en-US" altLang="ja-JP" dirty="0"/>
              <a:t>Regular, special</a:t>
            </a:r>
          </a:p>
          <a:p>
            <a:pPr>
              <a:lnSpc>
                <a:spcPct val="150000"/>
              </a:lnSpc>
            </a:pPr>
            <a:r>
              <a:rPr kumimoji="1" lang="en-US" altLang="ja-JP" b="1" dirty="0"/>
              <a:t>Benefits: </a:t>
            </a:r>
            <a:r>
              <a:rPr kumimoji="1" lang="en-US" altLang="ja-JP" dirty="0"/>
              <a:t>Quality, service, economy, speed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User status: </a:t>
            </a:r>
            <a:r>
              <a:rPr lang="en-US" altLang="ja-JP" dirty="0"/>
              <a:t>Nonuser, ex-user, potential user, first-time user, regular user</a:t>
            </a:r>
          </a:p>
          <a:p>
            <a:pPr>
              <a:lnSpc>
                <a:spcPct val="150000"/>
              </a:lnSpc>
            </a:pPr>
            <a:r>
              <a:rPr kumimoji="1" lang="en-US" altLang="ja-JP" b="1" dirty="0"/>
              <a:t>Usage rate: </a:t>
            </a:r>
            <a:r>
              <a:rPr kumimoji="1" lang="en-US" altLang="ja-JP" dirty="0"/>
              <a:t>Light, medium, heavy</a:t>
            </a:r>
          </a:p>
          <a:p>
            <a:pPr>
              <a:lnSpc>
                <a:spcPct val="150000"/>
              </a:lnSpc>
            </a:pPr>
            <a:r>
              <a:rPr kumimoji="1" lang="en-US" altLang="ja-JP" b="1" dirty="0"/>
              <a:t>Loyalty status: </a:t>
            </a:r>
            <a:r>
              <a:rPr kumimoji="1" lang="en-US" altLang="ja-JP" dirty="0"/>
              <a:t>None, medium, heavy</a:t>
            </a:r>
          </a:p>
          <a:p>
            <a:r>
              <a:rPr kumimoji="1" lang="en-US" altLang="ja-JP" b="1" dirty="0"/>
              <a:t>Readiness</a:t>
            </a:r>
            <a:r>
              <a:rPr kumimoji="1" lang="ja-JP" altLang="en-US" b="1" dirty="0"/>
              <a:t> </a:t>
            </a:r>
            <a:r>
              <a:rPr kumimoji="1" lang="en-US" altLang="ja-JP" b="1" dirty="0"/>
              <a:t>stage:</a:t>
            </a:r>
            <a:r>
              <a:rPr kumimoji="1" lang="ja-JP" altLang="en-US" b="1" dirty="0"/>
              <a:t> </a:t>
            </a:r>
            <a:endParaRPr kumimoji="1" lang="en-US" altLang="ja-JP" b="1" dirty="0"/>
          </a:p>
          <a:p>
            <a:pPr>
              <a:buNone/>
            </a:pPr>
            <a:r>
              <a:rPr kumimoji="1" lang="en-US" altLang="ja-JP" b="1" dirty="0"/>
              <a:t>	</a:t>
            </a:r>
            <a:r>
              <a:rPr kumimoji="1" lang="en-US" altLang="ja-JP" dirty="0"/>
              <a:t>Unaware,</a:t>
            </a:r>
            <a:r>
              <a:rPr kumimoji="1" lang="ja-JP" altLang="en-US" dirty="0"/>
              <a:t> </a:t>
            </a:r>
            <a:r>
              <a:rPr kumimoji="1" lang="en-US" altLang="ja-JP" dirty="0"/>
              <a:t>aware, informed, interested, desirous, intending to buy</a:t>
            </a:r>
            <a:endParaRPr kumimoji="1" lang="en-US" altLang="ja-JP" b="1" dirty="0"/>
          </a:p>
          <a:p>
            <a:r>
              <a:rPr lang="en-US" altLang="ja-JP" b="1" dirty="0"/>
              <a:t>Attitude toward product</a:t>
            </a:r>
          </a:p>
          <a:p>
            <a:pPr>
              <a:buNone/>
            </a:pPr>
            <a:r>
              <a:rPr kumimoji="1" lang="en-US" altLang="ja-JP" dirty="0"/>
              <a:t>	Enthusiastic, positive, indifferent, negative, hostile</a:t>
            </a:r>
            <a:endParaRPr kumimoji="1" lang="ja-JP" altLang="en-US" dirty="0"/>
          </a:p>
          <a:p>
            <a:pPr>
              <a:lnSpc>
                <a:spcPct val="150000"/>
              </a:lnSpc>
            </a:pPr>
            <a:endParaRPr kumimoji="1" lang="en-US" altLang="ja-JP" dirty="0"/>
          </a:p>
          <a:p>
            <a:endParaRPr kumimoji="1" lang="ja-JP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pic>
        <p:nvPicPr>
          <p:cNvPr id="7170" name="Picture 2" descr="C:\Users\Lahiru Chathuranga\Desktop\indexf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26" y="4556130"/>
            <a:ext cx="3098286" cy="21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Five Patterns of Target Market Selection</a:t>
            </a:r>
          </a:p>
        </p:txBody>
      </p:sp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CF95F-A0A2-41E6-BC27-51341142D614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grpSp>
        <p:nvGrpSpPr>
          <p:cNvPr id="37961" name="Group 73"/>
          <p:cNvGrpSpPr>
            <a:grpSpLocks/>
          </p:cNvGrpSpPr>
          <p:nvPr/>
        </p:nvGrpSpPr>
        <p:grpSpPr bwMode="auto">
          <a:xfrm>
            <a:off x="1543959" y="1559153"/>
            <a:ext cx="2286000" cy="2508250"/>
            <a:chOff x="359" y="960"/>
            <a:chExt cx="1440" cy="1580"/>
          </a:xfrm>
        </p:grpSpPr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868" y="1876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56" name="Group 68"/>
            <p:cNvGrpSpPr>
              <a:grpSpLocks/>
            </p:cNvGrpSpPr>
            <p:nvPr/>
          </p:nvGrpSpPr>
          <p:grpSpPr bwMode="auto">
            <a:xfrm>
              <a:off x="359" y="960"/>
              <a:ext cx="1440" cy="1580"/>
              <a:chOff x="359" y="960"/>
              <a:chExt cx="1440" cy="1580"/>
            </a:xfrm>
          </p:grpSpPr>
          <p:sp>
            <p:nvSpPr>
              <p:cNvPr id="37893" name="Rectangle 5"/>
              <p:cNvSpPr>
                <a:spLocks noChangeArrowheads="1"/>
              </p:cNvSpPr>
              <p:nvPr/>
            </p:nvSpPr>
            <p:spPr bwMode="auto">
              <a:xfrm>
                <a:off x="359" y="960"/>
                <a:ext cx="144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 anchor="ctr"/>
              <a:lstStyle/>
              <a:p>
                <a:pPr algn="ctr">
                  <a:lnSpc>
                    <a:spcPct val="75000"/>
                  </a:lnSpc>
                </a:pPr>
                <a:r>
                  <a:rPr lang="en-US" sz="20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Single-segment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sz="20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concentration</a:t>
                </a:r>
              </a:p>
            </p:txBody>
          </p:sp>
          <p:sp>
            <p:nvSpPr>
              <p:cNvPr id="37898" name="Rectangle 10"/>
              <p:cNvSpPr>
                <a:spLocks noChangeArrowheads="1"/>
              </p:cNvSpPr>
              <p:nvPr/>
            </p:nvSpPr>
            <p:spPr bwMode="auto">
              <a:xfrm>
                <a:off x="868" y="1540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99" name="Rectangle 11"/>
              <p:cNvSpPr>
                <a:spLocks noChangeArrowheads="1"/>
              </p:cNvSpPr>
              <p:nvPr/>
            </p:nvSpPr>
            <p:spPr bwMode="auto">
              <a:xfrm>
                <a:off x="1300" y="1540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1" name="Rectangle 13"/>
              <p:cNvSpPr>
                <a:spLocks noChangeArrowheads="1"/>
              </p:cNvSpPr>
              <p:nvPr/>
            </p:nvSpPr>
            <p:spPr bwMode="auto">
              <a:xfrm>
                <a:off x="1300" y="1876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2" name="Rectangle 14"/>
              <p:cNvSpPr>
                <a:spLocks noChangeArrowheads="1"/>
              </p:cNvSpPr>
              <p:nvPr/>
            </p:nvSpPr>
            <p:spPr bwMode="auto">
              <a:xfrm>
                <a:off x="436" y="2212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3" name="Rectangle 15"/>
              <p:cNvSpPr>
                <a:spLocks noChangeArrowheads="1"/>
              </p:cNvSpPr>
              <p:nvPr/>
            </p:nvSpPr>
            <p:spPr bwMode="auto">
              <a:xfrm>
                <a:off x="868" y="2212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4" name="Rectangle 16"/>
              <p:cNvSpPr>
                <a:spLocks noChangeArrowheads="1"/>
              </p:cNvSpPr>
              <p:nvPr/>
            </p:nvSpPr>
            <p:spPr bwMode="auto">
              <a:xfrm>
                <a:off x="1300" y="2212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5" name="Rectangle 17"/>
              <p:cNvSpPr>
                <a:spLocks noChangeArrowheads="1"/>
              </p:cNvSpPr>
              <p:nvPr/>
            </p:nvSpPr>
            <p:spPr bwMode="auto">
              <a:xfrm>
                <a:off x="436" y="1540"/>
                <a:ext cx="424" cy="328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6" name="Rectangle 18"/>
              <p:cNvSpPr>
                <a:spLocks noChangeArrowheads="1"/>
              </p:cNvSpPr>
              <p:nvPr/>
            </p:nvSpPr>
            <p:spPr bwMode="auto">
              <a:xfrm>
                <a:off x="436" y="1876"/>
                <a:ext cx="424" cy="328"/>
              </a:xfrm>
              <a:prstGeom prst="rect">
                <a:avLst/>
              </a:prstGeom>
              <a:solidFill>
                <a:srgbClr val="FF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958" name="Group 70"/>
          <p:cNvGrpSpPr>
            <a:grpSpLocks/>
          </p:cNvGrpSpPr>
          <p:nvPr/>
        </p:nvGrpSpPr>
        <p:grpSpPr bwMode="auto">
          <a:xfrm>
            <a:off x="6928068" y="1416913"/>
            <a:ext cx="2667000" cy="2714625"/>
            <a:chOff x="4080" y="960"/>
            <a:chExt cx="1680" cy="1710"/>
          </a:xfrm>
        </p:grpSpPr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4320" y="960"/>
              <a:ext cx="144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Product</a:t>
              </a:r>
            </a:p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specialization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4416" y="1344"/>
              <a:ext cx="1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M1   M2   M3 </a:t>
              </a:r>
            </a:p>
          </p:txBody>
        </p:sp>
        <p:sp>
          <p:nvSpPr>
            <p:cNvPr id="37912" name="Rectangle 24"/>
            <p:cNvSpPr>
              <a:spLocks noChangeArrowheads="1"/>
            </p:cNvSpPr>
            <p:nvPr/>
          </p:nvSpPr>
          <p:spPr bwMode="auto">
            <a:xfrm>
              <a:off x="4080" y="1710"/>
              <a:ext cx="288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P1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P2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P3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 latinLnBrk="1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</p:txBody>
        </p:sp>
        <p:sp>
          <p:nvSpPr>
            <p:cNvPr id="37913" name="Rectangle 25"/>
            <p:cNvSpPr>
              <a:spLocks noChangeArrowheads="1"/>
            </p:cNvSpPr>
            <p:nvPr/>
          </p:nvSpPr>
          <p:spPr bwMode="auto">
            <a:xfrm>
              <a:off x="5236" y="2212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4" name="Rectangle 26"/>
            <p:cNvSpPr>
              <a:spLocks noChangeArrowheads="1"/>
            </p:cNvSpPr>
            <p:nvPr/>
          </p:nvSpPr>
          <p:spPr bwMode="auto">
            <a:xfrm>
              <a:off x="4804" y="2212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5" name="Rectangle 27"/>
            <p:cNvSpPr>
              <a:spLocks noChangeArrowheads="1"/>
            </p:cNvSpPr>
            <p:nvPr/>
          </p:nvSpPr>
          <p:spPr bwMode="auto">
            <a:xfrm>
              <a:off x="4372" y="2212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6" name="Rectangle 28"/>
            <p:cNvSpPr>
              <a:spLocks noChangeArrowheads="1"/>
            </p:cNvSpPr>
            <p:nvPr/>
          </p:nvSpPr>
          <p:spPr bwMode="auto">
            <a:xfrm>
              <a:off x="5236" y="1876"/>
              <a:ext cx="424" cy="328"/>
            </a:xfrm>
            <a:prstGeom prst="rect">
              <a:avLst/>
            </a:prstGeom>
            <a:solidFill>
              <a:srgbClr val="003E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7" name="Rectangle 29"/>
            <p:cNvSpPr>
              <a:spLocks noChangeArrowheads="1"/>
            </p:cNvSpPr>
            <p:nvPr/>
          </p:nvSpPr>
          <p:spPr bwMode="auto">
            <a:xfrm>
              <a:off x="4804" y="1876"/>
              <a:ext cx="424" cy="328"/>
            </a:xfrm>
            <a:prstGeom prst="rect">
              <a:avLst/>
            </a:prstGeom>
            <a:solidFill>
              <a:srgbClr val="003E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8" name="Rectangle 30"/>
            <p:cNvSpPr>
              <a:spLocks noChangeArrowheads="1"/>
            </p:cNvSpPr>
            <p:nvPr/>
          </p:nvSpPr>
          <p:spPr bwMode="auto">
            <a:xfrm>
              <a:off x="4372" y="1876"/>
              <a:ext cx="424" cy="328"/>
            </a:xfrm>
            <a:prstGeom prst="rect">
              <a:avLst/>
            </a:prstGeom>
            <a:solidFill>
              <a:srgbClr val="003E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9" name="Rectangle 31"/>
            <p:cNvSpPr>
              <a:spLocks noChangeArrowheads="1"/>
            </p:cNvSpPr>
            <p:nvPr/>
          </p:nvSpPr>
          <p:spPr bwMode="auto">
            <a:xfrm>
              <a:off x="5236" y="1540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0" name="Rectangle 32"/>
            <p:cNvSpPr>
              <a:spLocks noChangeArrowheads="1"/>
            </p:cNvSpPr>
            <p:nvPr/>
          </p:nvSpPr>
          <p:spPr bwMode="auto">
            <a:xfrm>
              <a:off x="4804" y="1540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1" name="Rectangle 33"/>
            <p:cNvSpPr>
              <a:spLocks noChangeArrowheads="1"/>
            </p:cNvSpPr>
            <p:nvPr/>
          </p:nvSpPr>
          <p:spPr bwMode="auto">
            <a:xfrm>
              <a:off x="4372" y="1540"/>
              <a:ext cx="424" cy="328"/>
            </a:xfrm>
            <a:prstGeom prst="rect">
              <a:avLst/>
            </a:prstGeom>
            <a:solidFill>
              <a:srgbClr val="7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57" name="Group 69"/>
          <p:cNvGrpSpPr>
            <a:grpSpLocks/>
          </p:cNvGrpSpPr>
          <p:nvPr/>
        </p:nvGrpSpPr>
        <p:grpSpPr bwMode="auto">
          <a:xfrm>
            <a:off x="3987075" y="1466624"/>
            <a:ext cx="2644776" cy="2738436"/>
            <a:chOff x="2009" y="967"/>
            <a:chExt cx="1666" cy="1725"/>
          </a:xfrm>
        </p:grpSpPr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>
              <a:off x="2235" y="967"/>
              <a:ext cx="144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Selective</a:t>
              </a:r>
            </a:p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specialization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2304" y="1296"/>
              <a:ext cx="1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M1   M2   M3 </a:t>
              </a:r>
            </a:p>
          </p:txBody>
        </p:sp>
        <p:sp>
          <p:nvSpPr>
            <p:cNvPr id="37911" name="Rectangle 23"/>
            <p:cNvSpPr>
              <a:spLocks noChangeArrowheads="1"/>
            </p:cNvSpPr>
            <p:nvPr/>
          </p:nvSpPr>
          <p:spPr bwMode="auto">
            <a:xfrm>
              <a:off x="2009" y="1732"/>
              <a:ext cx="288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P1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P2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P3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 latinLnBrk="1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</p:txBody>
        </p:sp>
        <p:sp>
          <p:nvSpPr>
            <p:cNvPr id="37922" name="Rectangle 34"/>
            <p:cNvSpPr>
              <a:spLocks noChangeArrowheads="1"/>
            </p:cNvSpPr>
            <p:nvPr/>
          </p:nvSpPr>
          <p:spPr bwMode="auto">
            <a:xfrm>
              <a:off x="3172" y="2212"/>
              <a:ext cx="424" cy="32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3" name="Rectangle 35"/>
            <p:cNvSpPr>
              <a:spLocks noChangeArrowheads="1"/>
            </p:cNvSpPr>
            <p:nvPr/>
          </p:nvSpPr>
          <p:spPr bwMode="auto">
            <a:xfrm>
              <a:off x="2740" y="2212"/>
              <a:ext cx="424" cy="328"/>
            </a:xfrm>
            <a:prstGeom prst="rect">
              <a:avLst/>
            </a:prstGeom>
            <a:solidFill>
              <a:srgbClr val="3F007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4" name="Rectangle 36"/>
            <p:cNvSpPr>
              <a:spLocks noChangeArrowheads="1"/>
            </p:cNvSpPr>
            <p:nvPr/>
          </p:nvSpPr>
          <p:spPr bwMode="auto">
            <a:xfrm>
              <a:off x="3172" y="1828"/>
              <a:ext cx="424" cy="37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5" name="Rectangle 37"/>
            <p:cNvSpPr>
              <a:spLocks noChangeArrowheads="1"/>
            </p:cNvSpPr>
            <p:nvPr/>
          </p:nvSpPr>
          <p:spPr bwMode="auto">
            <a:xfrm>
              <a:off x="2740" y="1876"/>
              <a:ext cx="424" cy="32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6" name="Rectangle 38"/>
            <p:cNvSpPr>
              <a:spLocks noChangeArrowheads="1"/>
            </p:cNvSpPr>
            <p:nvPr/>
          </p:nvSpPr>
          <p:spPr bwMode="auto">
            <a:xfrm>
              <a:off x="2308" y="2212"/>
              <a:ext cx="424" cy="32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7" name="Rectangle 39"/>
            <p:cNvSpPr>
              <a:spLocks noChangeArrowheads="1"/>
            </p:cNvSpPr>
            <p:nvPr/>
          </p:nvSpPr>
          <p:spPr bwMode="auto">
            <a:xfrm>
              <a:off x="2308" y="1876"/>
              <a:ext cx="424" cy="328"/>
            </a:xfrm>
            <a:prstGeom prst="rect">
              <a:avLst/>
            </a:prstGeom>
            <a:solidFill>
              <a:srgbClr val="3F007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8" name="Rectangle 40"/>
            <p:cNvSpPr>
              <a:spLocks noChangeArrowheads="1"/>
            </p:cNvSpPr>
            <p:nvPr/>
          </p:nvSpPr>
          <p:spPr bwMode="auto">
            <a:xfrm>
              <a:off x="3172" y="1540"/>
              <a:ext cx="424" cy="328"/>
            </a:xfrm>
            <a:prstGeom prst="rect">
              <a:avLst/>
            </a:prstGeom>
            <a:solidFill>
              <a:srgbClr val="3F007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9" name="Rectangle 41"/>
            <p:cNvSpPr>
              <a:spLocks noChangeArrowheads="1"/>
            </p:cNvSpPr>
            <p:nvPr/>
          </p:nvSpPr>
          <p:spPr bwMode="auto">
            <a:xfrm>
              <a:off x="2740" y="1540"/>
              <a:ext cx="424" cy="32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0" name="Rectangle 42"/>
            <p:cNvSpPr>
              <a:spLocks noChangeArrowheads="1"/>
            </p:cNvSpPr>
            <p:nvPr/>
          </p:nvSpPr>
          <p:spPr bwMode="auto">
            <a:xfrm>
              <a:off x="2308" y="1540"/>
              <a:ext cx="424" cy="328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60" name="Group 72"/>
          <p:cNvGrpSpPr>
            <a:grpSpLocks/>
          </p:cNvGrpSpPr>
          <p:nvPr/>
        </p:nvGrpSpPr>
        <p:grpSpPr bwMode="auto">
          <a:xfrm>
            <a:off x="6970715" y="4237039"/>
            <a:ext cx="2506663" cy="2520951"/>
            <a:chOff x="4075" y="2650"/>
            <a:chExt cx="1579" cy="1588"/>
          </a:xfrm>
        </p:grpSpPr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4314" y="2931"/>
              <a:ext cx="1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M1   M2   M3 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4389" y="2650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Full market</a:t>
              </a:r>
            </a:p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coverage</a:t>
              </a:r>
            </a:p>
          </p:txBody>
        </p:sp>
        <p:sp>
          <p:nvSpPr>
            <p:cNvPr id="37942" name="Rectangle 54"/>
            <p:cNvSpPr>
              <a:spLocks noChangeArrowheads="1"/>
            </p:cNvSpPr>
            <p:nvPr/>
          </p:nvSpPr>
          <p:spPr bwMode="auto">
            <a:xfrm>
              <a:off x="5230" y="3799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3" name="Rectangle 55"/>
            <p:cNvSpPr>
              <a:spLocks noChangeArrowheads="1"/>
            </p:cNvSpPr>
            <p:nvPr/>
          </p:nvSpPr>
          <p:spPr bwMode="auto">
            <a:xfrm>
              <a:off x="5230" y="3463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4" name="Rectangle 56"/>
            <p:cNvSpPr>
              <a:spLocks noChangeArrowheads="1"/>
            </p:cNvSpPr>
            <p:nvPr/>
          </p:nvSpPr>
          <p:spPr bwMode="auto">
            <a:xfrm>
              <a:off x="5230" y="3127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5" name="Rectangle 57"/>
            <p:cNvSpPr>
              <a:spLocks noChangeArrowheads="1"/>
            </p:cNvSpPr>
            <p:nvPr/>
          </p:nvSpPr>
          <p:spPr bwMode="auto">
            <a:xfrm>
              <a:off x="4798" y="3799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6" name="Rectangle 58"/>
            <p:cNvSpPr>
              <a:spLocks noChangeArrowheads="1"/>
            </p:cNvSpPr>
            <p:nvPr/>
          </p:nvSpPr>
          <p:spPr bwMode="auto">
            <a:xfrm>
              <a:off x="4798" y="3463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7" name="Rectangle 59"/>
            <p:cNvSpPr>
              <a:spLocks noChangeArrowheads="1"/>
            </p:cNvSpPr>
            <p:nvPr/>
          </p:nvSpPr>
          <p:spPr bwMode="auto">
            <a:xfrm>
              <a:off x="4798" y="3127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8" name="Rectangle 60"/>
            <p:cNvSpPr>
              <a:spLocks noChangeArrowheads="1"/>
            </p:cNvSpPr>
            <p:nvPr/>
          </p:nvSpPr>
          <p:spPr bwMode="auto">
            <a:xfrm>
              <a:off x="4366" y="3127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9" name="Rectangle 61"/>
            <p:cNvSpPr>
              <a:spLocks noChangeArrowheads="1"/>
            </p:cNvSpPr>
            <p:nvPr/>
          </p:nvSpPr>
          <p:spPr bwMode="auto">
            <a:xfrm>
              <a:off x="4366" y="3463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0" name="Rectangle 62"/>
            <p:cNvSpPr>
              <a:spLocks noChangeArrowheads="1"/>
            </p:cNvSpPr>
            <p:nvPr/>
          </p:nvSpPr>
          <p:spPr bwMode="auto">
            <a:xfrm>
              <a:off x="4366" y="3799"/>
              <a:ext cx="424" cy="328"/>
            </a:xfrm>
            <a:prstGeom prst="rect">
              <a:avLst/>
            </a:prstGeom>
            <a:solidFill>
              <a:srgbClr val="00C2B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>
              <a:off x="4075" y="3278"/>
              <a:ext cx="240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P1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P2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P3</a:t>
              </a:r>
            </a:p>
          </p:txBody>
        </p:sp>
      </p:grpSp>
      <p:grpSp>
        <p:nvGrpSpPr>
          <p:cNvPr id="37959" name="Group 71"/>
          <p:cNvGrpSpPr>
            <a:grpSpLocks/>
          </p:cNvGrpSpPr>
          <p:nvPr/>
        </p:nvGrpSpPr>
        <p:grpSpPr bwMode="auto">
          <a:xfrm>
            <a:off x="3962401" y="4184650"/>
            <a:ext cx="2590800" cy="2673350"/>
            <a:chOff x="2106" y="2595"/>
            <a:chExt cx="1632" cy="1684"/>
          </a:xfrm>
        </p:grpSpPr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2442" y="2595"/>
              <a:ext cx="129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Market</a:t>
              </a:r>
            </a:p>
            <a:p>
              <a:pPr algn="ctr">
                <a:lnSpc>
                  <a:spcPct val="75000"/>
                </a:lnSpc>
              </a:pPr>
              <a:r>
                <a:rPr 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specialization</a:t>
              </a:r>
            </a:p>
          </p:txBody>
        </p:sp>
        <p:sp>
          <p:nvSpPr>
            <p:cNvPr id="37931" name="Rectangle 43"/>
            <p:cNvSpPr>
              <a:spLocks noChangeArrowheads="1"/>
            </p:cNvSpPr>
            <p:nvPr/>
          </p:nvSpPr>
          <p:spPr bwMode="auto">
            <a:xfrm>
              <a:off x="3310" y="3799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2" name="Rectangle 44"/>
            <p:cNvSpPr>
              <a:spLocks noChangeArrowheads="1"/>
            </p:cNvSpPr>
            <p:nvPr/>
          </p:nvSpPr>
          <p:spPr bwMode="auto">
            <a:xfrm>
              <a:off x="3310" y="3463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3" name="Rectangle 45"/>
            <p:cNvSpPr>
              <a:spLocks noChangeArrowheads="1"/>
            </p:cNvSpPr>
            <p:nvPr/>
          </p:nvSpPr>
          <p:spPr bwMode="auto">
            <a:xfrm>
              <a:off x="3310" y="3127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4" name="Rectangle 46"/>
            <p:cNvSpPr>
              <a:spLocks noChangeArrowheads="1"/>
            </p:cNvSpPr>
            <p:nvPr/>
          </p:nvSpPr>
          <p:spPr bwMode="auto">
            <a:xfrm>
              <a:off x="2878" y="3799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5" name="Rectangle 47"/>
            <p:cNvSpPr>
              <a:spLocks noChangeArrowheads="1"/>
            </p:cNvSpPr>
            <p:nvPr/>
          </p:nvSpPr>
          <p:spPr bwMode="auto">
            <a:xfrm>
              <a:off x="2878" y="3463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6" name="Rectangle 48"/>
            <p:cNvSpPr>
              <a:spLocks noChangeArrowheads="1"/>
            </p:cNvSpPr>
            <p:nvPr/>
          </p:nvSpPr>
          <p:spPr bwMode="auto">
            <a:xfrm>
              <a:off x="2446" y="3127"/>
              <a:ext cx="424" cy="328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7" name="Rectangle 49"/>
            <p:cNvSpPr>
              <a:spLocks noChangeArrowheads="1"/>
            </p:cNvSpPr>
            <p:nvPr/>
          </p:nvSpPr>
          <p:spPr bwMode="auto">
            <a:xfrm>
              <a:off x="2878" y="3127"/>
              <a:ext cx="424" cy="328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8" name="Rectangle 50"/>
            <p:cNvSpPr>
              <a:spLocks noChangeArrowheads="1"/>
            </p:cNvSpPr>
            <p:nvPr/>
          </p:nvSpPr>
          <p:spPr bwMode="auto">
            <a:xfrm>
              <a:off x="2446" y="3463"/>
              <a:ext cx="424" cy="328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9" name="Rectangle 51"/>
            <p:cNvSpPr>
              <a:spLocks noChangeArrowheads="1"/>
            </p:cNvSpPr>
            <p:nvPr/>
          </p:nvSpPr>
          <p:spPr bwMode="auto">
            <a:xfrm>
              <a:off x="2446" y="3799"/>
              <a:ext cx="424" cy="328"/>
            </a:xfrm>
            <a:prstGeom prst="rect">
              <a:avLst/>
            </a:prstGeom>
            <a:solidFill>
              <a:srgbClr val="FE9B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1" name="Rectangle 53"/>
            <p:cNvSpPr>
              <a:spLocks noChangeArrowheads="1"/>
            </p:cNvSpPr>
            <p:nvPr/>
          </p:nvSpPr>
          <p:spPr bwMode="auto">
            <a:xfrm>
              <a:off x="2442" y="2931"/>
              <a:ext cx="1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M1   M2   M3 </a:t>
              </a:r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>
              <a:off x="2106" y="3319"/>
              <a:ext cx="240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P1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P2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   P3</a:t>
              </a:r>
              <a:r>
                <a:rPr lang="en-US" b="1" dirty="0">
                  <a:solidFill>
                    <a:srgbClr val="FFFFFF"/>
                  </a:solidFill>
                  <a:latin typeface="Arial" charset="0"/>
                </a:rPr>
                <a:t>3</a:t>
              </a:r>
            </a:p>
          </p:txBody>
        </p:sp>
      </p:grpSp>
      <p:grpSp>
        <p:nvGrpSpPr>
          <p:cNvPr id="37955" name="Group 67"/>
          <p:cNvGrpSpPr>
            <a:grpSpLocks/>
          </p:cNvGrpSpPr>
          <p:nvPr/>
        </p:nvGrpSpPr>
        <p:grpSpPr bwMode="auto">
          <a:xfrm>
            <a:off x="1658938" y="2174875"/>
            <a:ext cx="2303463" cy="3616325"/>
            <a:chOff x="85" y="1370"/>
            <a:chExt cx="1451" cy="2278"/>
          </a:xfrm>
        </p:grpSpPr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119" y="1704"/>
              <a:ext cx="240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P1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P2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P3</a:t>
              </a:r>
            </a:p>
            <a:p>
              <a:pPr algn="ctr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  <a:p>
              <a:pPr algn="ctr" latinLnBrk="1">
                <a:lnSpc>
                  <a:spcPct val="75000"/>
                </a:lnSpc>
              </a:pPr>
              <a:endParaRPr lang="en-US" b="1" dirty="0">
                <a:latin typeface="Arial" charset="0"/>
              </a:endParaRPr>
            </a:p>
          </p:txBody>
        </p:sp>
        <p:sp>
          <p:nvSpPr>
            <p:cNvPr id="37940" name="Rectangle 52"/>
            <p:cNvSpPr>
              <a:spLocks noChangeArrowheads="1"/>
            </p:cNvSpPr>
            <p:nvPr/>
          </p:nvSpPr>
          <p:spPr bwMode="auto">
            <a:xfrm>
              <a:off x="85" y="1370"/>
              <a:ext cx="12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>
                <a:lnSpc>
                  <a:spcPct val="75000"/>
                </a:lnSpc>
              </a:pPr>
              <a:r>
                <a:rPr lang="en-US" b="1" dirty="0">
                  <a:latin typeface="Arial" charset="0"/>
                </a:rPr>
                <a:t>M1   M2   M3 </a:t>
              </a:r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>
              <a:off x="432" y="3312"/>
              <a:ext cx="110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>
                <a:lnSpc>
                  <a:spcPct val="75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 = Product</a:t>
              </a:r>
            </a:p>
            <a:p>
              <a:pPr>
                <a:lnSpc>
                  <a:spcPct val="75000"/>
                </a:lnSpc>
              </a:pPr>
              <a:r>
                <a:rPr lang="en-US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M = Market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68044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8676-E5D1-4E54-91C4-9901642F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Positioning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17FC-8A5D-4E9B-9B36-732C2C65D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b="1" i="0">
                <a:effectLst/>
              </a:rPr>
              <a:t>positioning in marketing is a strategic process that involves creating an identity/ image of the brand or product within the target customers’ minds.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256873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Date Placeholder 2">
            <a:extLst>
              <a:ext uri="{FF2B5EF4-FFF2-40B4-BE49-F238E27FC236}">
                <a16:creationId xmlns:a16="http://schemas.microsoft.com/office/drawing/2014/main" id="{7DA5B3FA-4AB6-4F65-8EA7-65E701A2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42" name="Footer Placeholder 3">
            <a:extLst>
              <a:ext uri="{FF2B5EF4-FFF2-40B4-BE49-F238E27FC236}">
                <a16:creationId xmlns:a16="http://schemas.microsoft.com/office/drawing/2014/main" id="{8D11D908-5DA0-4B1D-A5ED-6FF09AC1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6658" name="Picture 2">
            <a:extLst>
              <a:ext uri="{FF2B5EF4-FFF2-40B4-BE49-F238E27FC236}">
                <a16:creationId xmlns:a16="http://schemas.microsoft.com/office/drawing/2014/main" id="{ECB2228C-1650-438E-B12A-BB11C67D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209801"/>
            <a:ext cx="1463675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659" name="Rectangle 3">
            <a:extLst>
              <a:ext uri="{FF2B5EF4-FFF2-40B4-BE49-F238E27FC236}">
                <a16:creationId xmlns:a16="http://schemas.microsoft.com/office/drawing/2014/main" id="{E9527903-D1F7-45A0-9AC5-82C459A28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en-US"/>
              <a:t>Positioning</a:t>
            </a:r>
          </a:p>
        </p:txBody>
      </p:sp>
      <p:pic>
        <p:nvPicPr>
          <p:cNvPr id="327122" name="Picture 466">
            <a:extLst>
              <a:ext uri="{FF2B5EF4-FFF2-40B4-BE49-F238E27FC236}">
                <a16:creationId xmlns:a16="http://schemas.microsoft.com/office/drawing/2014/main" id="{FE306ADD-FAEC-4E24-8876-277AB407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33400"/>
            <a:ext cx="1981200" cy="1485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32440" name="Group 1336">
            <a:extLst>
              <a:ext uri="{FF2B5EF4-FFF2-40B4-BE49-F238E27FC236}">
                <a16:creationId xmlns:a16="http://schemas.microsoft.com/office/drawing/2014/main" id="{04B6116B-EE0F-411C-A150-3ED7EEBFCBC4}"/>
              </a:ext>
            </a:extLst>
          </p:cNvPr>
          <p:cNvGrpSpPr>
            <a:grpSpLocks/>
          </p:cNvGrpSpPr>
          <p:nvPr/>
        </p:nvGrpSpPr>
        <p:grpSpPr bwMode="auto">
          <a:xfrm>
            <a:off x="2706688" y="2127250"/>
            <a:ext cx="6176962" cy="4019550"/>
            <a:chOff x="761" y="1252"/>
            <a:chExt cx="3891" cy="2532"/>
          </a:xfrm>
        </p:grpSpPr>
        <p:grpSp>
          <p:nvGrpSpPr>
            <p:cNvPr id="327558" name="Group 902">
              <a:extLst>
                <a:ext uri="{FF2B5EF4-FFF2-40B4-BE49-F238E27FC236}">
                  <a16:creationId xmlns:a16="http://schemas.microsoft.com/office/drawing/2014/main" id="{3B70F9FC-B481-411E-B7F2-13324A5DE6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1444"/>
              <a:ext cx="99" cy="564"/>
              <a:chOff x="1145" y="1444"/>
              <a:chExt cx="99" cy="564"/>
            </a:xfrm>
          </p:grpSpPr>
          <p:sp>
            <p:nvSpPr>
              <p:cNvPr id="327559" name="Oval 903">
                <a:extLst>
                  <a:ext uri="{FF2B5EF4-FFF2-40B4-BE49-F238E27FC236}">
                    <a16:creationId xmlns:a16="http://schemas.microsoft.com/office/drawing/2014/main" id="{043C736E-E64F-46D8-B4DB-D5A98FE7A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144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0" name="Line 904">
                <a:extLst>
                  <a:ext uri="{FF2B5EF4-FFF2-40B4-BE49-F238E27FC236}">
                    <a16:creationId xmlns:a16="http://schemas.microsoft.com/office/drawing/2014/main" id="{A7039ECF-CDF8-4161-B542-EBEDC51EC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9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1" name="Line 905">
                <a:extLst>
                  <a:ext uri="{FF2B5EF4-FFF2-40B4-BE49-F238E27FC236}">
                    <a16:creationId xmlns:a16="http://schemas.microsoft.com/office/drawing/2014/main" id="{CF0BDB3E-4D58-47E6-94AB-B704328273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5" y="183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2" name="Line 906">
                <a:extLst>
                  <a:ext uri="{FF2B5EF4-FFF2-40B4-BE49-F238E27FC236}">
                    <a16:creationId xmlns:a16="http://schemas.microsoft.com/office/drawing/2014/main" id="{AAB3EB23-0994-47F8-AA18-4D62BF118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9" y="183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3" name="Line 907">
                <a:extLst>
                  <a:ext uri="{FF2B5EF4-FFF2-40B4-BE49-F238E27FC236}">
                    <a16:creationId xmlns:a16="http://schemas.microsoft.com/office/drawing/2014/main" id="{9A6863B4-E03F-42C2-8A05-D3D9FF32D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5" y="168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4" name="Line 908">
                <a:extLst>
                  <a:ext uri="{FF2B5EF4-FFF2-40B4-BE49-F238E27FC236}">
                    <a16:creationId xmlns:a16="http://schemas.microsoft.com/office/drawing/2014/main" id="{7A348B14-588D-48EA-9A9C-44976E38D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9" y="168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565" name="Group 909">
              <a:extLst>
                <a:ext uri="{FF2B5EF4-FFF2-40B4-BE49-F238E27FC236}">
                  <a16:creationId xmlns:a16="http://schemas.microsoft.com/office/drawing/2014/main" id="{4B940F6B-5455-4C0E-870A-A6E412AD65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1540"/>
              <a:ext cx="99" cy="564"/>
              <a:chOff x="905" y="1540"/>
              <a:chExt cx="99" cy="564"/>
            </a:xfrm>
          </p:grpSpPr>
          <p:sp>
            <p:nvSpPr>
              <p:cNvPr id="327566" name="Oval 910">
                <a:extLst>
                  <a:ext uri="{FF2B5EF4-FFF2-40B4-BE49-F238E27FC236}">
                    <a16:creationId xmlns:a16="http://schemas.microsoft.com/office/drawing/2014/main" id="{9EACCAFF-4C11-4198-9790-B69D8BF44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" y="1540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7" name="Line 911">
                <a:extLst>
                  <a:ext uri="{FF2B5EF4-FFF2-40B4-BE49-F238E27FC236}">
                    <a16:creationId xmlns:a16="http://schemas.microsoft.com/office/drawing/2014/main" id="{3309490A-1F03-49BC-85A5-4B423F57E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8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8" name="Line 912">
                <a:extLst>
                  <a:ext uri="{FF2B5EF4-FFF2-40B4-BE49-F238E27FC236}">
                    <a16:creationId xmlns:a16="http://schemas.microsoft.com/office/drawing/2014/main" id="{78CC3E1A-DB12-4680-B39A-D7F929B46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5" y="192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69" name="Line 913">
                <a:extLst>
                  <a:ext uri="{FF2B5EF4-FFF2-40B4-BE49-F238E27FC236}">
                    <a16:creationId xmlns:a16="http://schemas.microsoft.com/office/drawing/2014/main" id="{35C40654-0CD7-46F2-8A94-DBE16079E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" y="192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0" name="Line 914">
                <a:extLst>
                  <a:ext uri="{FF2B5EF4-FFF2-40B4-BE49-F238E27FC236}">
                    <a16:creationId xmlns:a16="http://schemas.microsoft.com/office/drawing/2014/main" id="{90BDB17B-3FE5-4F13-B6E7-E075FF350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5" y="178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1" name="Line 915">
                <a:extLst>
                  <a:ext uri="{FF2B5EF4-FFF2-40B4-BE49-F238E27FC236}">
                    <a16:creationId xmlns:a16="http://schemas.microsoft.com/office/drawing/2014/main" id="{1275D5CF-C805-4EC7-ACBC-540D4FD7B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" y="178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572" name="Group 916">
              <a:extLst>
                <a:ext uri="{FF2B5EF4-FFF2-40B4-BE49-F238E27FC236}">
                  <a16:creationId xmlns:a16="http://schemas.microsoft.com/office/drawing/2014/main" id="{2E0B67D5-5F6B-4D13-8C94-D634C148C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7" y="1252"/>
              <a:ext cx="99" cy="564"/>
              <a:chOff x="1337" y="1252"/>
              <a:chExt cx="99" cy="564"/>
            </a:xfrm>
          </p:grpSpPr>
          <p:sp>
            <p:nvSpPr>
              <p:cNvPr id="327573" name="Oval 917">
                <a:extLst>
                  <a:ext uri="{FF2B5EF4-FFF2-40B4-BE49-F238E27FC236}">
                    <a16:creationId xmlns:a16="http://schemas.microsoft.com/office/drawing/2014/main" id="{6083DC58-5412-4BBB-9CAD-DF5182925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25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4" name="Line 918">
                <a:extLst>
                  <a:ext uri="{FF2B5EF4-FFF2-40B4-BE49-F238E27FC236}">
                    <a16:creationId xmlns:a16="http://schemas.microsoft.com/office/drawing/2014/main" id="{3AB000DF-A0EF-4EE5-BB4A-CBE1B7B67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40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5" name="Line 919">
                <a:extLst>
                  <a:ext uri="{FF2B5EF4-FFF2-40B4-BE49-F238E27FC236}">
                    <a16:creationId xmlns:a16="http://schemas.microsoft.com/office/drawing/2014/main" id="{3DE99F6B-A847-4657-A59F-8B819C55B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164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6" name="Line 920">
                <a:extLst>
                  <a:ext uri="{FF2B5EF4-FFF2-40B4-BE49-F238E27FC236}">
                    <a16:creationId xmlns:a16="http://schemas.microsoft.com/office/drawing/2014/main" id="{358381A6-F4C0-47FF-93F8-0D9EE32DF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64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7" name="Line 921">
                <a:extLst>
                  <a:ext uri="{FF2B5EF4-FFF2-40B4-BE49-F238E27FC236}">
                    <a16:creationId xmlns:a16="http://schemas.microsoft.com/office/drawing/2014/main" id="{4F986BFB-D633-4C17-8A92-88B95DCFF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149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78" name="Line 922">
                <a:extLst>
                  <a:ext uri="{FF2B5EF4-FFF2-40B4-BE49-F238E27FC236}">
                    <a16:creationId xmlns:a16="http://schemas.microsoft.com/office/drawing/2014/main" id="{CCE9BCB4-E220-41A7-B005-64342C0C3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49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579" name="Group 923">
              <a:extLst>
                <a:ext uri="{FF2B5EF4-FFF2-40B4-BE49-F238E27FC236}">
                  <a16:creationId xmlns:a16="http://schemas.microsoft.com/office/drawing/2014/main" id="{1CC5BA80-4E8B-40C4-B6E6-19A4FBD03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3" y="1684"/>
              <a:ext cx="99" cy="564"/>
              <a:chOff x="1433" y="1684"/>
              <a:chExt cx="99" cy="564"/>
            </a:xfrm>
          </p:grpSpPr>
          <p:sp>
            <p:nvSpPr>
              <p:cNvPr id="327580" name="Oval 924">
                <a:extLst>
                  <a:ext uri="{FF2B5EF4-FFF2-40B4-BE49-F238E27FC236}">
                    <a16:creationId xmlns:a16="http://schemas.microsoft.com/office/drawing/2014/main" id="{6B698032-C4B3-459A-A09D-F2D7C23AC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168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1" name="Line 925">
                <a:extLst>
                  <a:ext uri="{FF2B5EF4-FFF2-40B4-BE49-F238E27FC236}">
                    <a16:creationId xmlns:a16="http://schemas.microsoft.com/office/drawing/2014/main" id="{5FB21CD1-0D13-486C-ADAE-830780DDC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83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2" name="Line 926">
                <a:extLst>
                  <a:ext uri="{FF2B5EF4-FFF2-40B4-BE49-F238E27FC236}">
                    <a16:creationId xmlns:a16="http://schemas.microsoft.com/office/drawing/2014/main" id="{2CFF5E60-4435-4023-B27A-5B7BB8231A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3" y="207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3" name="Line 927">
                <a:extLst>
                  <a:ext uri="{FF2B5EF4-FFF2-40B4-BE49-F238E27FC236}">
                    <a16:creationId xmlns:a16="http://schemas.microsoft.com/office/drawing/2014/main" id="{39D1969A-E8AA-4E38-88F5-FD3CF5C6E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207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4" name="Line 928">
                <a:extLst>
                  <a:ext uri="{FF2B5EF4-FFF2-40B4-BE49-F238E27FC236}">
                    <a16:creationId xmlns:a16="http://schemas.microsoft.com/office/drawing/2014/main" id="{853DABF2-C265-4E87-B13E-8C144B97F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3" y="192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5" name="Line 929">
                <a:extLst>
                  <a:ext uri="{FF2B5EF4-FFF2-40B4-BE49-F238E27FC236}">
                    <a16:creationId xmlns:a16="http://schemas.microsoft.com/office/drawing/2014/main" id="{C2BFD2A3-9034-4C08-B5AD-9172100D76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192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586" name="Group 930">
              <a:extLst>
                <a:ext uri="{FF2B5EF4-FFF2-40B4-BE49-F238E27FC236}">
                  <a16:creationId xmlns:a16="http://schemas.microsoft.com/office/drawing/2014/main" id="{FCFBE9E7-47A1-4560-99A8-798365F14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1" y="1444"/>
              <a:ext cx="99" cy="564"/>
              <a:chOff x="1961" y="1444"/>
              <a:chExt cx="99" cy="564"/>
            </a:xfrm>
          </p:grpSpPr>
          <p:sp>
            <p:nvSpPr>
              <p:cNvPr id="327587" name="Oval 931">
                <a:extLst>
                  <a:ext uri="{FF2B5EF4-FFF2-40B4-BE49-F238E27FC236}">
                    <a16:creationId xmlns:a16="http://schemas.microsoft.com/office/drawing/2014/main" id="{AE0A9847-CF08-4B63-86D9-D96C85063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144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8" name="Line 932">
                <a:extLst>
                  <a:ext uri="{FF2B5EF4-FFF2-40B4-BE49-F238E27FC236}">
                    <a16:creationId xmlns:a16="http://schemas.microsoft.com/office/drawing/2014/main" id="{27A25807-4D8F-4170-9F88-A46550D71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59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89" name="Line 933">
                <a:extLst>
                  <a:ext uri="{FF2B5EF4-FFF2-40B4-BE49-F238E27FC236}">
                    <a16:creationId xmlns:a16="http://schemas.microsoft.com/office/drawing/2014/main" id="{07DC2A2B-C4B2-40A0-A412-B6271D80C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1" y="183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0" name="Line 934">
                <a:extLst>
                  <a:ext uri="{FF2B5EF4-FFF2-40B4-BE49-F238E27FC236}">
                    <a16:creationId xmlns:a16="http://schemas.microsoft.com/office/drawing/2014/main" id="{C1537EEA-770D-4F8C-BBF4-D3EF5B81C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5" y="183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1" name="Line 935">
                <a:extLst>
                  <a:ext uri="{FF2B5EF4-FFF2-40B4-BE49-F238E27FC236}">
                    <a16:creationId xmlns:a16="http://schemas.microsoft.com/office/drawing/2014/main" id="{2BB97C75-FF73-472D-989F-6C103AEFE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1" y="168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2" name="Line 936">
                <a:extLst>
                  <a:ext uri="{FF2B5EF4-FFF2-40B4-BE49-F238E27FC236}">
                    <a16:creationId xmlns:a16="http://schemas.microsoft.com/office/drawing/2014/main" id="{924A69B3-F693-4568-A538-CA537C697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5" y="168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593" name="Group 937">
              <a:extLst>
                <a:ext uri="{FF2B5EF4-FFF2-40B4-BE49-F238E27FC236}">
                  <a16:creationId xmlns:a16="http://schemas.microsoft.com/office/drawing/2014/main" id="{65021A77-0878-46E8-9835-AC8F84D60B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" y="1780"/>
              <a:ext cx="99" cy="564"/>
              <a:chOff x="1049" y="1780"/>
              <a:chExt cx="99" cy="564"/>
            </a:xfrm>
          </p:grpSpPr>
          <p:sp>
            <p:nvSpPr>
              <p:cNvPr id="327594" name="Oval 938">
                <a:extLst>
                  <a:ext uri="{FF2B5EF4-FFF2-40B4-BE49-F238E27FC236}">
                    <a16:creationId xmlns:a16="http://schemas.microsoft.com/office/drawing/2014/main" id="{A68CA227-D61B-4AD7-B0B5-0A535D353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780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5" name="Line 939">
                <a:extLst>
                  <a:ext uri="{FF2B5EF4-FFF2-40B4-BE49-F238E27FC236}">
                    <a16:creationId xmlns:a16="http://schemas.microsoft.com/office/drawing/2014/main" id="{148EB443-4E5E-4604-A218-05CCDA3AC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192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6" name="Line 940">
                <a:extLst>
                  <a:ext uri="{FF2B5EF4-FFF2-40B4-BE49-F238E27FC236}">
                    <a16:creationId xmlns:a16="http://schemas.microsoft.com/office/drawing/2014/main" id="{280A52C5-519F-4260-AC68-34F998026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9" y="216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7" name="Line 941">
                <a:extLst>
                  <a:ext uri="{FF2B5EF4-FFF2-40B4-BE49-F238E27FC236}">
                    <a16:creationId xmlns:a16="http://schemas.microsoft.com/office/drawing/2014/main" id="{DE2C54E6-92A4-4FA2-B72F-DA508D0FE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" y="216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8" name="Line 942">
                <a:extLst>
                  <a:ext uri="{FF2B5EF4-FFF2-40B4-BE49-F238E27FC236}">
                    <a16:creationId xmlns:a16="http://schemas.microsoft.com/office/drawing/2014/main" id="{1FD6DA09-FFC5-4673-8020-782F6B829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9" y="202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599" name="Line 943">
                <a:extLst>
                  <a:ext uri="{FF2B5EF4-FFF2-40B4-BE49-F238E27FC236}">
                    <a16:creationId xmlns:a16="http://schemas.microsoft.com/office/drawing/2014/main" id="{3C4E915E-6AB8-407B-A29D-1D101D37D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" y="202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00" name="Group 944">
              <a:extLst>
                <a:ext uri="{FF2B5EF4-FFF2-40B4-BE49-F238E27FC236}">
                  <a16:creationId xmlns:a16="http://schemas.microsoft.com/office/drawing/2014/main" id="{CD7735F4-27FA-408B-B8AC-2B205E39B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" y="1732"/>
              <a:ext cx="99" cy="564"/>
              <a:chOff x="761" y="1732"/>
              <a:chExt cx="99" cy="564"/>
            </a:xfrm>
          </p:grpSpPr>
          <p:sp>
            <p:nvSpPr>
              <p:cNvPr id="327601" name="Oval 945">
                <a:extLst>
                  <a:ext uri="{FF2B5EF4-FFF2-40B4-BE49-F238E27FC236}">
                    <a16:creationId xmlns:a16="http://schemas.microsoft.com/office/drawing/2014/main" id="{D85B883D-E21B-4D83-B051-E7AB47C2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173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2" name="Line 946">
                <a:extLst>
                  <a:ext uri="{FF2B5EF4-FFF2-40B4-BE49-F238E27FC236}">
                    <a16:creationId xmlns:a16="http://schemas.microsoft.com/office/drawing/2014/main" id="{40180F09-1998-4BFC-A443-FBCD73F47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8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3" name="Line 947">
                <a:extLst>
                  <a:ext uri="{FF2B5EF4-FFF2-40B4-BE49-F238E27FC236}">
                    <a16:creationId xmlns:a16="http://schemas.microsoft.com/office/drawing/2014/main" id="{773002EB-4552-4EA3-A41A-B9106CBB2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212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4" name="Line 948">
                <a:extLst>
                  <a:ext uri="{FF2B5EF4-FFF2-40B4-BE49-F238E27FC236}">
                    <a16:creationId xmlns:a16="http://schemas.microsoft.com/office/drawing/2014/main" id="{4022751D-E187-4BC1-B0E4-889E1DEA1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" y="212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5" name="Line 949">
                <a:extLst>
                  <a:ext uri="{FF2B5EF4-FFF2-40B4-BE49-F238E27FC236}">
                    <a16:creationId xmlns:a16="http://schemas.microsoft.com/office/drawing/2014/main" id="{2B03CA88-DDDF-49A1-A688-553AC59D47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197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6" name="Line 950">
                <a:extLst>
                  <a:ext uri="{FF2B5EF4-FFF2-40B4-BE49-F238E27FC236}">
                    <a16:creationId xmlns:a16="http://schemas.microsoft.com/office/drawing/2014/main" id="{E48BDBDD-744E-4C62-9CF9-7B27774D4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" y="197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07" name="Group 951">
              <a:extLst>
                <a:ext uri="{FF2B5EF4-FFF2-40B4-BE49-F238E27FC236}">
                  <a16:creationId xmlns:a16="http://schemas.microsoft.com/office/drawing/2014/main" id="{60CBC040-DE86-4BEB-B80C-3DA129A36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7" y="1732"/>
              <a:ext cx="99" cy="564"/>
              <a:chOff x="1577" y="1732"/>
              <a:chExt cx="99" cy="564"/>
            </a:xfrm>
          </p:grpSpPr>
          <p:sp>
            <p:nvSpPr>
              <p:cNvPr id="327608" name="Oval 952">
                <a:extLst>
                  <a:ext uri="{FF2B5EF4-FFF2-40B4-BE49-F238E27FC236}">
                    <a16:creationId xmlns:a16="http://schemas.microsoft.com/office/drawing/2014/main" id="{3133E8D0-0363-4D9D-A09B-21CB30BF0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173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09" name="Line 953">
                <a:extLst>
                  <a:ext uri="{FF2B5EF4-FFF2-40B4-BE49-F238E27FC236}">
                    <a16:creationId xmlns:a16="http://schemas.microsoft.com/office/drawing/2014/main" id="{120B36F8-CA72-4441-AED5-D5B215CA5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188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0" name="Line 954">
                <a:extLst>
                  <a:ext uri="{FF2B5EF4-FFF2-40B4-BE49-F238E27FC236}">
                    <a16:creationId xmlns:a16="http://schemas.microsoft.com/office/drawing/2014/main" id="{C130F9FB-5BEA-48C6-9B58-8486970AC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7" y="212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1" name="Line 955">
                <a:extLst>
                  <a:ext uri="{FF2B5EF4-FFF2-40B4-BE49-F238E27FC236}">
                    <a16:creationId xmlns:a16="http://schemas.microsoft.com/office/drawing/2014/main" id="{7AACB222-AE2D-4C19-B9C2-5E360BCCB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1" y="212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2" name="Line 956">
                <a:extLst>
                  <a:ext uri="{FF2B5EF4-FFF2-40B4-BE49-F238E27FC236}">
                    <a16:creationId xmlns:a16="http://schemas.microsoft.com/office/drawing/2014/main" id="{493B5324-A29F-447E-91E8-B67ECC712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7" y="197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3" name="Line 957">
                <a:extLst>
                  <a:ext uri="{FF2B5EF4-FFF2-40B4-BE49-F238E27FC236}">
                    <a16:creationId xmlns:a16="http://schemas.microsoft.com/office/drawing/2014/main" id="{47E0C702-2BC4-4AB3-82C0-51FAB476B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1" y="197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14" name="Group 958">
              <a:extLst>
                <a:ext uri="{FF2B5EF4-FFF2-40B4-BE49-F238E27FC236}">
                  <a16:creationId xmlns:a16="http://schemas.microsoft.com/office/drawing/2014/main" id="{5B32108C-AFB0-4471-B92E-C7E3A49740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7" y="1684"/>
              <a:ext cx="99" cy="564"/>
              <a:chOff x="1817" y="1684"/>
              <a:chExt cx="99" cy="564"/>
            </a:xfrm>
          </p:grpSpPr>
          <p:sp>
            <p:nvSpPr>
              <p:cNvPr id="327615" name="Oval 959">
                <a:extLst>
                  <a:ext uri="{FF2B5EF4-FFF2-40B4-BE49-F238E27FC236}">
                    <a16:creationId xmlns:a16="http://schemas.microsoft.com/office/drawing/2014/main" id="{9A29DC74-4FAC-48DA-8EBF-403532232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68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6" name="Line 960">
                <a:extLst>
                  <a:ext uri="{FF2B5EF4-FFF2-40B4-BE49-F238E27FC236}">
                    <a16:creationId xmlns:a16="http://schemas.microsoft.com/office/drawing/2014/main" id="{46C519EE-AB75-40E3-BEA2-9A5485365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83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7" name="Line 961">
                <a:extLst>
                  <a:ext uri="{FF2B5EF4-FFF2-40B4-BE49-F238E27FC236}">
                    <a16:creationId xmlns:a16="http://schemas.microsoft.com/office/drawing/2014/main" id="{6842C472-736C-4545-B3DA-D785155092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7" y="207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8" name="Line 962">
                <a:extLst>
                  <a:ext uri="{FF2B5EF4-FFF2-40B4-BE49-F238E27FC236}">
                    <a16:creationId xmlns:a16="http://schemas.microsoft.com/office/drawing/2014/main" id="{C503DBBA-379D-4090-897F-7D6982216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1" y="207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19" name="Line 963">
                <a:extLst>
                  <a:ext uri="{FF2B5EF4-FFF2-40B4-BE49-F238E27FC236}">
                    <a16:creationId xmlns:a16="http://schemas.microsoft.com/office/drawing/2014/main" id="{88320B43-689A-4EFD-BF88-4FDDE03C1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7" y="192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0" name="Line 964">
                <a:extLst>
                  <a:ext uri="{FF2B5EF4-FFF2-40B4-BE49-F238E27FC236}">
                    <a16:creationId xmlns:a16="http://schemas.microsoft.com/office/drawing/2014/main" id="{D9D9B0BE-9C2A-44FD-8A70-7F1A4F36F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1" y="192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21" name="Group 965">
              <a:extLst>
                <a:ext uri="{FF2B5EF4-FFF2-40B4-BE49-F238E27FC236}">
                  <a16:creationId xmlns:a16="http://schemas.microsoft.com/office/drawing/2014/main" id="{E5016519-0D92-4DFA-B7B0-861BE8873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1300"/>
              <a:ext cx="99" cy="564"/>
              <a:chOff x="1673" y="1300"/>
              <a:chExt cx="99" cy="564"/>
            </a:xfrm>
          </p:grpSpPr>
          <p:sp>
            <p:nvSpPr>
              <p:cNvPr id="327622" name="Oval 966">
                <a:extLst>
                  <a:ext uri="{FF2B5EF4-FFF2-40B4-BE49-F238E27FC236}">
                    <a16:creationId xmlns:a16="http://schemas.microsoft.com/office/drawing/2014/main" id="{5E6E324C-C4EA-42A5-8E5A-CBA2E7EE2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1300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3" name="Line 967">
                <a:extLst>
                  <a:ext uri="{FF2B5EF4-FFF2-40B4-BE49-F238E27FC236}">
                    <a16:creationId xmlns:a16="http://schemas.microsoft.com/office/drawing/2014/main" id="{8AF1DC6A-F624-4EDD-9FB0-8159907BB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44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4" name="Line 968">
                <a:extLst>
                  <a:ext uri="{FF2B5EF4-FFF2-40B4-BE49-F238E27FC236}">
                    <a16:creationId xmlns:a16="http://schemas.microsoft.com/office/drawing/2014/main" id="{C39B8412-60B5-46D7-8CC0-FD0A530BE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3" y="168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5" name="Line 969">
                <a:extLst>
                  <a:ext uri="{FF2B5EF4-FFF2-40B4-BE49-F238E27FC236}">
                    <a16:creationId xmlns:a16="http://schemas.microsoft.com/office/drawing/2014/main" id="{8C66AABA-4AE5-4344-AB43-D6788CC92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7" y="168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6" name="Line 970">
                <a:extLst>
                  <a:ext uri="{FF2B5EF4-FFF2-40B4-BE49-F238E27FC236}">
                    <a16:creationId xmlns:a16="http://schemas.microsoft.com/office/drawing/2014/main" id="{DA2F8D22-3147-4F92-AF5E-DA9CFD69B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3" y="154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27" name="Line 971">
                <a:extLst>
                  <a:ext uri="{FF2B5EF4-FFF2-40B4-BE49-F238E27FC236}">
                    <a16:creationId xmlns:a16="http://schemas.microsoft.com/office/drawing/2014/main" id="{70B4EA01-E8A6-4EAC-9860-447E44273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7" y="154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28" name="Group 972">
              <a:extLst>
                <a:ext uri="{FF2B5EF4-FFF2-40B4-BE49-F238E27FC236}">
                  <a16:creationId xmlns:a16="http://schemas.microsoft.com/office/drawing/2014/main" id="{2F9C6143-9885-4F67-84A6-20A754BCFE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1" y="1828"/>
              <a:ext cx="99" cy="564"/>
              <a:chOff x="1241" y="1828"/>
              <a:chExt cx="99" cy="564"/>
            </a:xfrm>
          </p:grpSpPr>
          <p:sp>
            <p:nvSpPr>
              <p:cNvPr id="327629" name="Oval 973">
                <a:extLst>
                  <a:ext uri="{FF2B5EF4-FFF2-40B4-BE49-F238E27FC236}">
                    <a16:creationId xmlns:a16="http://schemas.microsoft.com/office/drawing/2014/main" id="{65F23FC2-69F1-413E-896B-52B988D86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" y="1828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0" name="Line 974">
                <a:extLst>
                  <a:ext uri="{FF2B5EF4-FFF2-40B4-BE49-F238E27FC236}">
                    <a16:creationId xmlns:a16="http://schemas.microsoft.com/office/drawing/2014/main" id="{2B0E8918-AD2C-4D4E-B2D9-121956E7B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977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1" name="Line 975">
                <a:extLst>
                  <a:ext uri="{FF2B5EF4-FFF2-40B4-BE49-F238E27FC236}">
                    <a16:creationId xmlns:a16="http://schemas.microsoft.com/office/drawing/2014/main" id="{D03D372D-3A87-4C68-B554-1DF2BF7FF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1" y="2217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2" name="Line 976">
                <a:extLst>
                  <a:ext uri="{FF2B5EF4-FFF2-40B4-BE49-F238E27FC236}">
                    <a16:creationId xmlns:a16="http://schemas.microsoft.com/office/drawing/2014/main" id="{0E3D754D-8F7F-4CA4-B0BF-49DD45F1D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5" y="2217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3" name="Line 977">
                <a:extLst>
                  <a:ext uri="{FF2B5EF4-FFF2-40B4-BE49-F238E27FC236}">
                    <a16:creationId xmlns:a16="http://schemas.microsoft.com/office/drawing/2014/main" id="{E3713BD4-D8EA-4820-8C8F-B87C6643A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1" y="2073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4" name="Line 978">
                <a:extLst>
                  <a:ext uri="{FF2B5EF4-FFF2-40B4-BE49-F238E27FC236}">
                    <a16:creationId xmlns:a16="http://schemas.microsoft.com/office/drawing/2014/main" id="{994643E6-EE2F-4A77-8E57-05D588488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5" y="2073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35" name="Group 979">
              <a:extLst>
                <a:ext uri="{FF2B5EF4-FFF2-40B4-BE49-F238E27FC236}">
                  <a16:creationId xmlns:a16="http://schemas.microsoft.com/office/drawing/2014/main" id="{AF047357-B4C9-47B2-B063-5048EDB320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2356"/>
              <a:ext cx="99" cy="564"/>
              <a:chOff x="1145" y="2356"/>
              <a:chExt cx="99" cy="564"/>
            </a:xfrm>
          </p:grpSpPr>
          <p:sp>
            <p:nvSpPr>
              <p:cNvPr id="327636" name="Oval 980">
                <a:extLst>
                  <a:ext uri="{FF2B5EF4-FFF2-40B4-BE49-F238E27FC236}">
                    <a16:creationId xmlns:a16="http://schemas.microsoft.com/office/drawing/2014/main" id="{0C443603-B887-4C49-B9E8-727289C26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2356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7" name="Line 981">
                <a:extLst>
                  <a:ext uri="{FF2B5EF4-FFF2-40B4-BE49-F238E27FC236}">
                    <a16:creationId xmlns:a16="http://schemas.microsoft.com/office/drawing/2014/main" id="{1E66C442-ECBB-4417-B4E9-CC23A9E27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505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8" name="Line 982">
                <a:extLst>
                  <a:ext uri="{FF2B5EF4-FFF2-40B4-BE49-F238E27FC236}">
                    <a16:creationId xmlns:a16="http://schemas.microsoft.com/office/drawing/2014/main" id="{6BA432B1-7709-42AA-8501-8A9882536F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5" y="2745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39" name="Line 983">
                <a:extLst>
                  <a:ext uri="{FF2B5EF4-FFF2-40B4-BE49-F238E27FC236}">
                    <a16:creationId xmlns:a16="http://schemas.microsoft.com/office/drawing/2014/main" id="{5A033B50-61BA-46DF-AB28-712A60424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9" y="2745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0" name="Line 984">
                <a:extLst>
                  <a:ext uri="{FF2B5EF4-FFF2-40B4-BE49-F238E27FC236}">
                    <a16:creationId xmlns:a16="http://schemas.microsoft.com/office/drawing/2014/main" id="{89354024-A6E7-4097-A09A-4AAF509F6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5" y="2601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1" name="Line 985">
                <a:extLst>
                  <a:ext uri="{FF2B5EF4-FFF2-40B4-BE49-F238E27FC236}">
                    <a16:creationId xmlns:a16="http://schemas.microsoft.com/office/drawing/2014/main" id="{25FD1FE7-1E16-4138-ABC5-93489D1E1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9" y="2601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42" name="Group 986">
              <a:extLst>
                <a:ext uri="{FF2B5EF4-FFF2-40B4-BE49-F238E27FC236}">
                  <a16:creationId xmlns:a16="http://schemas.microsoft.com/office/drawing/2014/main" id="{560047F0-1B6B-4B02-A536-967B17F6E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5" y="2452"/>
              <a:ext cx="99" cy="564"/>
              <a:chOff x="905" y="2452"/>
              <a:chExt cx="99" cy="564"/>
            </a:xfrm>
          </p:grpSpPr>
          <p:sp>
            <p:nvSpPr>
              <p:cNvPr id="327643" name="Oval 987">
                <a:extLst>
                  <a:ext uri="{FF2B5EF4-FFF2-40B4-BE49-F238E27FC236}">
                    <a16:creationId xmlns:a16="http://schemas.microsoft.com/office/drawing/2014/main" id="{EAA3C5CF-DB16-4A24-B93E-27E38F583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" y="245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4" name="Line 988">
                <a:extLst>
                  <a:ext uri="{FF2B5EF4-FFF2-40B4-BE49-F238E27FC236}">
                    <a16:creationId xmlns:a16="http://schemas.microsoft.com/office/drawing/2014/main" id="{7AE26853-FF9D-471D-A608-F1542D82C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260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5" name="Line 989">
                <a:extLst>
                  <a:ext uri="{FF2B5EF4-FFF2-40B4-BE49-F238E27FC236}">
                    <a16:creationId xmlns:a16="http://schemas.microsoft.com/office/drawing/2014/main" id="{7116FF1D-7BC6-4B19-8FB5-207E1E04E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5" y="284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6" name="Line 990">
                <a:extLst>
                  <a:ext uri="{FF2B5EF4-FFF2-40B4-BE49-F238E27FC236}">
                    <a16:creationId xmlns:a16="http://schemas.microsoft.com/office/drawing/2014/main" id="{E2AAA87B-4E04-4EA3-9276-694E7CA54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" y="284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7" name="Line 991">
                <a:extLst>
                  <a:ext uri="{FF2B5EF4-FFF2-40B4-BE49-F238E27FC236}">
                    <a16:creationId xmlns:a16="http://schemas.microsoft.com/office/drawing/2014/main" id="{A2ED2733-00A7-4345-A045-B182F22EF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5" y="269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48" name="Line 992">
                <a:extLst>
                  <a:ext uri="{FF2B5EF4-FFF2-40B4-BE49-F238E27FC236}">
                    <a16:creationId xmlns:a16="http://schemas.microsoft.com/office/drawing/2014/main" id="{28C858BF-48A6-4F1C-983B-7204F935F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" y="269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49" name="Group 993">
              <a:extLst>
                <a:ext uri="{FF2B5EF4-FFF2-40B4-BE49-F238E27FC236}">
                  <a16:creationId xmlns:a16="http://schemas.microsoft.com/office/drawing/2014/main" id="{6A3F2232-8078-4DC9-936C-4BFA191F4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7" y="2164"/>
              <a:ext cx="99" cy="564"/>
              <a:chOff x="1337" y="2164"/>
              <a:chExt cx="99" cy="564"/>
            </a:xfrm>
          </p:grpSpPr>
          <p:sp>
            <p:nvSpPr>
              <p:cNvPr id="327650" name="Oval 994">
                <a:extLst>
                  <a:ext uri="{FF2B5EF4-FFF2-40B4-BE49-F238E27FC236}">
                    <a16:creationId xmlns:a16="http://schemas.microsoft.com/office/drawing/2014/main" id="{63CBA285-09DF-475E-BCD0-442625D61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216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1" name="Line 995">
                <a:extLst>
                  <a:ext uri="{FF2B5EF4-FFF2-40B4-BE49-F238E27FC236}">
                    <a16:creationId xmlns:a16="http://schemas.microsoft.com/office/drawing/2014/main" id="{B123E0BC-272C-4FAF-ACCD-B03B2F842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231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2" name="Line 996">
                <a:extLst>
                  <a:ext uri="{FF2B5EF4-FFF2-40B4-BE49-F238E27FC236}">
                    <a16:creationId xmlns:a16="http://schemas.microsoft.com/office/drawing/2014/main" id="{42DBF8B2-41F6-476A-A6BC-B25887E1C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255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3" name="Line 997">
                <a:extLst>
                  <a:ext uri="{FF2B5EF4-FFF2-40B4-BE49-F238E27FC236}">
                    <a16:creationId xmlns:a16="http://schemas.microsoft.com/office/drawing/2014/main" id="{C38C2CE8-9503-4A55-AF2E-57BC73394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255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4" name="Line 998">
                <a:extLst>
                  <a:ext uri="{FF2B5EF4-FFF2-40B4-BE49-F238E27FC236}">
                    <a16:creationId xmlns:a16="http://schemas.microsoft.com/office/drawing/2014/main" id="{671A8CB8-9F5E-4738-A4F2-E498A290D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7" y="240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5" name="Line 999">
                <a:extLst>
                  <a:ext uri="{FF2B5EF4-FFF2-40B4-BE49-F238E27FC236}">
                    <a16:creationId xmlns:a16="http://schemas.microsoft.com/office/drawing/2014/main" id="{2EEE6198-BA8D-4A8F-BCBC-CA91172A3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240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56" name="Group 1000">
              <a:extLst>
                <a:ext uri="{FF2B5EF4-FFF2-40B4-BE49-F238E27FC236}">
                  <a16:creationId xmlns:a16="http://schemas.microsoft.com/office/drawing/2014/main" id="{A05455A8-B0E8-4B2C-A1A5-68AA527ED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3" y="2596"/>
              <a:ext cx="99" cy="564"/>
              <a:chOff x="1433" y="2596"/>
              <a:chExt cx="99" cy="564"/>
            </a:xfrm>
          </p:grpSpPr>
          <p:sp>
            <p:nvSpPr>
              <p:cNvPr id="327657" name="Oval 1001">
                <a:extLst>
                  <a:ext uri="{FF2B5EF4-FFF2-40B4-BE49-F238E27FC236}">
                    <a16:creationId xmlns:a16="http://schemas.microsoft.com/office/drawing/2014/main" id="{E2CBC3BA-00AE-4356-BDA3-2F064140F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2596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8" name="Line 1002">
                <a:extLst>
                  <a:ext uri="{FF2B5EF4-FFF2-40B4-BE49-F238E27FC236}">
                    <a16:creationId xmlns:a16="http://schemas.microsoft.com/office/drawing/2014/main" id="{B947A6A6-4395-4A3A-943C-50464B30C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745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59" name="Line 1003">
                <a:extLst>
                  <a:ext uri="{FF2B5EF4-FFF2-40B4-BE49-F238E27FC236}">
                    <a16:creationId xmlns:a16="http://schemas.microsoft.com/office/drawing/2014/main" id="{510B15C0-B5F2-41F2-A125-7A9F6444C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3" y="2985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0" name="Line 1004">
                <a:extLst>
                  <a:ext uri="{FF2B5EF4-FFF2-40B4-BE49-F238E27FC236}">
                    <a16:creationId xmlns:a16="http://schemas.microsoft.com/office/drawing/2014/main" id="{83DD1353-F754-49A3-BDFC-10CA1E08E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2985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1" name="Line 1005">
                <a:extLst>
                  <a:ext uri="{FF2B5EF4-FFF2-40B4-BE49-F238E27FC236}">
                    <a16:creationId xmlns:a16="http://schemas.microsoft.com/office/drawing/2014/main" id="{1713A19E-FE0D-4CDA-BF96-E1DD3F10D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33" y="2841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2" name="Line 1006">
                <a:extLst>
                  <a:ext uri="{FF2B5EF4-FFF2-40B4-BE49-F238E27FC236}">
                    <a16:creationId xmlns:a16="http://schemas.microsoft.com/office/drawing/2014/main" id="{6D7C15CD-80F4-4A28-9836-8A3A3ED5A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7" y="2841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63" name="Group 1007">
              <a:extLst>
                <a:ext uri="{FF2B5EF4-FFF2-40B4-BE49-F238E27FC236}">
                  <a16:creationId xmlns:a16="http://schemas.microsoft.com/office/drawing/2014/main" id="{90345915-A3D8-4BDD-BFD2-B3D84CA5D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2420"/>
              <a:ext cx="99" cy="564"/>
              <a:chOff x="-695" y="2300"/>
              <a:chExt cx="99" cy="564"/>
            </a:xfrm>
          </p:grpSpPr>
          <p:sp>
            <p:nvSpPr>
              <p:cNvPr id="327664" name="Oval 1008">
                <a:extLst>
                  <a:ext uri="{FF2B5EF4-FFF2-40B4-BE49-F238E27FC236}">
                    <a16:creationId xmlns:a16="http://schemas.microsoft.com/office/drawing/2014/main" id="{26802D91-0B92-40C7-99DE-D7FAEBFE1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84" y="2300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5" name="Line 1009">
                <a:extLst>
                  <a:ext uri="{FF2B5EF4-FFF2-40B4-BE49-F238E27FC236}">
                    <a16:creationId xmlns:a16="http://schemas.microsoft.com/office/drawing/2014/main" id="{C16A724F-A64B-4AE8-ABC4-004EEB093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40" y="244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6" name="Line 1010">
                <a:extLst>
                  <a:ext uri="{FF2B5EF4-FFF2-40B4-BE49-F238E27FC236}">
                    <a16:creationId xmlns:a16="http://schemas.microsoft.com/office/drawing/2014/main" id="{67ED4A75-FA44-4A46-9094-1620CCF5D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695" y="268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7" name="Line 1011">
                <a:extLst>
                  <a:ext uri="{FF2B5EF4-FFF2-40B4-BE49-F238E27FC236}">
                    <a16:creationId xmlns:a16="http://schemas.microsoft.com/office/drawing/2014/main" id="{BA260181-55E1-4657-89B1-49F032520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1" y="268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8" name="Line 1012">
                <a:extLst>
                  <a:ext uri="{FF2B5EF4-FFF2-40B4-BE49-F238E27FC236}">
                    <a16:creationId xmlns:a16="http://schemas.microsoft.com/office/drawing/2014/main" id="{5CD88D62-E3C5-460F-B986-F7FF1334C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695" y="254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69" name="Line 1013">
                <a:extLst>
                  <a:ext uri="{FF2B5EF4-FFF2-40B4-BE49-F238E27FC236}">
                    <a16:creationId xmlns:a16="http://schemas.microsoft.com/office/drawing/2014/main" id="{169ADBF9-2168-4A68-B692-781A1B5D1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1" y="254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70" name="Group 1014">
              <a:extLst>
                <a:ext uri="{FF2B5EF4-FFF2-40B4-BE49-F238E27FC236}">
                  <a16:creationId xmlns:a16="http://schemas.microsoft.com/office/drawing/2014/main" id="{7EE26434-AAFE-47CB-ABA8-044C10C98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9" y="2692"/>
              <a:ext cx="99" cy="564"/>
              <a:chOff x="1049" y="2692"/>
              <a:chExt cx="99" cy="564"/>
            </a:xfrm>
          </p:grpSpPr>
          <p:sp>
            <p:nvSpPr>
              <p:cNvPr id="327671" name="Oval 1015">
                <a:extLst>
                  <a:ext uri="{FF2B5EF4-FFF2-40B4-BE49-F238E27FC236}">
                    <a16:creationId xmlns:a16="http://schemas.microsoft.com/office/drawing/2014/main" id="{2605871A-EC5E-4EFC-A942-12E113327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269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2" name="Line 1016">
                <a:extLst>
                  <a:ext uri="{FF2B5EF4-FFF2-40B4-BE49-F238E27FC236}">
                    <a16:creationId xmlns:a16="http://schemas.microsoft.com/office/drawing/2014/main" id="{EFE003CB-37A4-4D57-8FB7-806245FAC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84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3" name="Line 1017">
                <a:extLst>
                  <a:ext uri="{FF2B5EF4-FFF2-40B4-BE49-F238E27FC236}">
                    <a16:creationId xmlns:a16="http://schemas.microsoft.com/office/drawing/2014/main" id="{3BB79DB1-B842-4F98-B871-A8CEFA79B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9" y="308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4" name="Line 1018">
                <a:extLst>
                  <a:ext uri="{FF2B5EF4-FFF2-40B4-BE49-F238E27FC236}">
                    <a16:creationId xmlns:a16="http://schemas.microsoft.com/office/drawing/2014/main" id="{346F2E84-AFE9-4827-A43A-EC5D25DBB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" y="308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5" name="Line 1019">
                <a:extLst>
                  <a:ext uri="{FF2B5EF4-FFF2-40B4-BE49-F238E27FC236}">
                    <a16:creationId xmlns:a16="http://schemas.microsoft.com/office/drawing/2014/main" id="{FEA4D6DC-C25E-4B69-BA34-6B59E734D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9" y="293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6" name="Line 1020">
                <a:extLst>
                  <a:ext uri="{FF2B5EF4-FFF2-40B4-BE49-F238E27FC236}">
                    <a16:creationId xmlns:a16="http://schemas.microsoft.com/office/drawing/2014/main" id="{DE37A16D-7D0C-4246-8103-B9E11D664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3" y="293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677" name="Group 1021">
              <a:extLst>
                <a:ext uri="{FF2B5EF4-FFF2-40B4-BE49-F238E27FC236}">
                  <a16:creationId xmlns:a16="http://schemas.microsoft.com/office/drawing/2014/main" id="{117FB61B-B40E-47E8-BF54-41243EFC38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" y="2644"/>
              <a:ext cx="99" cy="564"/>
              <a:chOff x="761" y="2644"/>
              <a:chExt cx="99" cy="564"/>
            </a:xfrm>
          </p:grpSpPr>
          <p:sp>
            <p:nvSpPr>
              <p:cNvPr id="327678" name="Oval 1022">
                <a:extLst>
                  <a:ext uri="{FF2B5EF4-FFF2-40B4-BE49-F238E27FC236}">
                    <a16:creationId xmlns:a16="http://schemas.microsoft.com/office/drawing/2014/main" id="{B07D4721-04A8-4A81-9398-E0BC893B2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264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679" name="Line 1023">
                <a:extLst>
                  <a:ext uri="{FF2B5EF4-FFF2-40B4-BE49-F238E27FC236}">
                    <a16:creationId xmlns:a16="http://schemas.microsoft.com/office/drawing/2014/main" id="{1E984418-490A-4C6A-AAE5-25BCD010E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279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28" name="Line 1024">
                <a:extLst>
                  <a:ext uri="{FF2B5EF4-FFF2-40B4-BE49-F238E27FC236}">
                    <a16:creationId xmlns:a16="http://schemas.microsoft.com/office/drawing/2014/main" id="{E56CAA7C-F967-4F37-A7A3-D158174AF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303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29" name="Line 1025">
                <a:extLst>
                  <a:ext uri="{FF2B5EF4-FFF2-40B4-BE49-F238E27FC236}">
                    <a16:creationId xmlns:a16="http://schemas.microsoft.com/office/drawing/2014/main" id="{AF303BE3-5203-4595-B7DA-AD0C11263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" y="303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0" name="Line 1026">
                <a:extLst>
                  <a:ext uri="{FF2B5EF4-FFF2-40B4-BE49-F238E27FC236}">
                    <a16:creationId xmlns:a16="http://schemas.microsoft.com/office/drawing/2014/main" id="{09EAE176-A51F-4D83-8633-CFF22F45EB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1" y="288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1" name="Line 1027">
                <a:extLst>
                  <a:ext uri="{FF2B5EF4-FFF2-40B4-BE49-F238E27FC236}">
                    <a16:creationId xmlns:a16="http://schemas.microsoft.com/office/drawing/2014/main" id="{7C5834F5-87A9-4C1A-B4E1-9E7EF4920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5" y="288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32" name="Group 1028">
              <a:extLst>
                <a:ext uri="{FF2B5EF4-FFF2-40B4-BE49-F238E27FC236}">
                  <a16:creationId xmlns:a16="http://schemas.microsoft.com/office/drawing/2014/main" id="{3A68A25E-2BF8-4B08-86B6-BBF9D8930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77" y="2644"/>
              <a:ext cx="99" cy="564"/>
              <a:chOff x="1577" y="2644"/>
              <a:chExt cx="99" cy="564"/>
            </a:xfrm>
          </p:grpSpPr>
          <p:sp>
            <p:nvSpPr>
              <p:cNvPr id="432133" name="Oval 1029">
                <a:extLst>
                  <a:ext uri="{FF2B5EF4-FFF2-40B4-BE49-F238E27FC236}">
                    <a16:creationId xmlns:a16="http://schemas.microsoft.com/office/drawing/2014/main" id="{5018F080-0519-48B5-A2D7-C9737EDF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2644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4" name="Line 1030">
                <a:extLst>
                  <a:ext uri="{FF2B5EF4-FFF2-40B4-BE49-F238E27FC236}">
                    <a16:creationId xmlns:a16="http://schemas.microsoft.com/office/drawing/2014/main" id="{F16DCF70-9138-4823-A873-D3AC13695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793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5" name="Line 1031">
                <a:extLst>
                  <a:ext uri="{FF2B5EF4-FFF2-40B4-BE49-F238E27FC236}">
                    <a16:creationId xmlns:a16="http://schemas.microsoft.com/office/drawing/2014/main" id="{8E967001-317E-4B6D-A449-F0EEC6F93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7" y="3033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6" name="Line 1032">
                <a:extLst>
                  <a:ext uri="{FF2B5EF4-FFF2-40B4-BE49-F238E27FC236}">
                    <a16:creationId xmlns:a16="http://schemas.microsoft.com/office/drawing/2014/main" id="{D93359EA-DA25-46B0-B796-33FD07EF82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1" y="3033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7" name="Line 1033">
                <a:extLst>
                  <a:ext uri="{FF2B5EF4-FFF2-40B4-BE49-F238E27FC236}">
                    <a16:creationId xmlns:a16="http://schemas.microsoft.com/office/drawing/2014/main" id="{58D83539-DF09-4B4B-82C0-6CDC4FBA5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7" y="2889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38" name="Line 1034">
                <a:extLst>
                  <a:ext uri="{FF2B5EF4-FFF2-40B4-BE49-F238E27FC236}">
                    <a16:creationId xmlns:a16="http://schemas.microsoft.com/office/drawing/2014/main" id="{9BBF8770-12AE-48D4-8CCE-3A7D21A64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1" y="2889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39" name="Group 1035">
              <a:extLst>
                <a:ext uri="{FF2B5EF4-FFF2-40B4-BE49-F238E27FC236}">
                  <a16:creationId xmlns:a16="http://schemas.microsoft.com/office/drawing/2014/main" id="{2CCC8A71-0C1F-4D15-85E0-FFC87B4B1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7" y="2596"/>
              <a:ext cx="99" cy="564"/>
              <a:chOff x="1817" y="2596"/>
              <a:chExt cx="99" cy="564"/>
            </a:xfrm>
          </p:grpSpPr>
          <p:sp>
            <p:nvSpPr>
              <p:cNvPr id="432140" name="Oval 1036">
                <a:extLst>
                  <a:ext uri="{FF2B5EF4-FFF2-40B4-BE49-F238E27FC236}">
                    <a16:creationId xmlns:a16="http://schemas.microsoft.com/office/drawing/2014/main" id="{D079F8AF-1EC9-405B-9557-26B6821B0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596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1" name="Line 1037">
                <a:extLst>
                  <a:ext uri="{FF2B5EF4-FFF2-40B4-BE49-F238E27FC236}">
                    <a16:creationId xmlns:a16="http://schemas.microsoft.com/office/drawing/2014/main" id="{1500E27D-D79E-4DF3-8DE7-58086502E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2745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2" name="Line 1038">
                <a:extLst>
                  <a:ext uri="{FF2B5EF4-FFF2-40B4-BE49-F238E27FC236}">
                    <a16:creationId xmlns:a16="http://schemas.microsoft.com/office/drawing/2014/main" id="{567CAAAA-E439-40D9-9C3E-06C078B09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7" y="2985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3" name="Line 1039">
                <a:extLst>
                  <a:ext uri="{FF2B5EF4-FFF2-40B4-BE49-F238E27FC236}">
                    <a16:creationId xmlns:a16="http://schemas.microsoft.com/office/drawing/2014/main" id="{CCA0A976-CDA4-4127-AC98-11AC47FC5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1" y="2985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4" name="Line 1040">
                <a:extLst>
                  <a:ext uri="{FF2B5EF4-FFF2-40B4-BE49-F238E27FC236}">
                    <a16:creationId xmlns:a16="http://schemas.microsoft.com/office/drawing/2014/main" id="{ADB72124-310A-44B7-9328-C607C6869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7" y="2841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5" name="Line 1041">
                <a:extLst>
                  <a:ext uri="{FF2B5EF4-FFF2-40B4-BE49-F238E27FC236}">
                    <a16:creationId xmlns:a16="http://schemas.microsoft.com/office/drawing/2014/main" id="{BC8B7752-827F-4025-B7C0-BBF029E70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1" y="2841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46" name="Group 1042">
              <a:extLst>
                <a:ext uri="{FF2B5EF4-FFF2-40B4-BE49-F238E27FC236}">
                  <a16:creationId xmlns:a16="http://schemas.microsoft.com/office/drawing/2014/main" id="{5F5D70B1-D988-4A77-B2B5-370359703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3" y="2212"/>
              <a:ext cx="99" cy="564"/>
              <a:chOff x="1673" y="2212"/>
              <a:chExt cx="99" cy="564"/>
            </a:xfrm>
          </p:grpSpPr>
          <p:sp>
            <p:nvSpPr>
              <p:cNvPr id="432147" name="Oval 1043">
                <a:extLst>
                  <a:ext uri="{FF2B5EF4-FFF2-40B4-BE49-F238E27FC236}">
                    <a16:creationId xmlns:a16="http://schemas.microsoft.com/office/drawing/2014/main" id="{7AB9025D-409D-44FA-9E41-16CFB1D95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2212"/>
                <a:ext cx="88" cy="136"/>
              </a:xfrm>
              <a:prstGeom prst="ellipse">
                <a:avLst/>
              </a:prstGeom>
              <a:solidFill>
                <a:srgbClr val="CC00FF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8" name="Line 1044">
                <a:extLst>
                  <a:ext uri="{FF2B5EF4-FFF2-40B4-BE49-F238E27FC236}">
                    <a16:creationId xmlns:a16="http://schemas.microsoft.com/office/drawing/2014/main" id="{9C8B6D30-77C5-4416-85DE-2BE429881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36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49" name="Line 1045">
                <a:extLst>
                  <a:ext uri="{FF2B5EF4-FFF2-40B4-BE49-F238E27FC236}">
                    <a16:creationId xmlns:a16="http://schemas.microsoft.com/office/drawing/2014/main" id="{3EF5890F-0394-4043-A513-97FF134B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3" y="260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0" name="Line 1046">
                <a:extLst>
                  <a:ext uri="{FF2B5EF4-FFF2-40B4-BE49-F238E27FC236}">
                    <a16:creationId xmlns:a16="http://schemas.microsoft.com/office/drawing/2014/main" id="{1FAEC458-7A99-4450-93AE-D24903E48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7" y="260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1" name="Line 1047">
                <a:extLst>
                  <a:ext uri="{FF2B5EF4-FFF2-40B4-BE49-F238E27FC236}">
                    <a16:creationId xmlns:a16="http://schemas.microsoft.com/office/drawing/2014/main" id="{FEAF9AF7-783E-45D2-9F58-DAE98BE21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3" y="245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2" name="Line 1048">
                <a:extLst>
                  <a:ext uri="{FF2B5EF4-FFF2-40B4-BE49-F238E27FC236}">
                    <a16:creationId xmlns:a16="http://schemas.microsoft.com/office/drawing/2014/main" id="{4DAD0913-C376-454E-A219-0E4D15FEE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7" y="245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53" name="Group 1049">
              <a:extLst>
                <a:ext uri="{FF2B5EF4-FFF2-40B4-BE49-F238E27FC236}">
                  <a16:creationId xmlns:a16="http://schemas.microsoft.com/office/drawing/2014/main" id="{367E4294-0515-4522-A2C0-745A714C82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1" y="1780"/>
              <a:ext cx="99" cy="564"/>
              <a:chOff x="2441" y="1780"/>
              <a:chExt cx="99" cy="564"/>
            </a:xfrm>
          </p:grpSpPr>
          <p:sp>
            <p:nvSpPr>
              <p:cNvPr id="432154" name="Oval 1050">
                <a:extLst>
                  <a:ext uri="{FF2B5EF4-FFF2-40B4-BE49-F238E27FC236}">
                    <a16:creationId xmlns:a16="http://schemas.microsoft.com/office/drawing/2014/main" id="{F6DD5BD5-43EA-4FF9-9791-2F28B9668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2" y="1780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5" name="Line 1051">
                <a:extLst>
                  <a:ext uri="{FF2B5EF4-FFF2-40B4-BE49-F238E27FC236}">
                    <a16:creationId xmlns:a16="http://schemas.microsoft.com/office/drawing/2014/main" id="{C566C5DA-2DD3-47C3-8A5D-315239B4EE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192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6" name="Line 1052">
                <a:extLst>
                  <a:ext uri="{FF2B5EF4-FFF2-40B4-BE49-F238E27FC236}">
                    <a16:creationId xmlns:a16="http://schemas.microsoft.com/office/drawing/2014/main" id="{6622C7A8-50B6-4D04-A382-A936C9D63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1" y="216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7" name="Line 1053">
                <a:extLst>
                  <a:ext uri="{FF2B5EF4-FFF2-40B4-BE49-F238E27FC236}">
                    <a16:creationId xmlns:a16="http://schemas.microsoft.com/office/drawing/2014/main" id="{01B83E97-6AA7-4840-A0CE-B7DBD7C3B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5" y="216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8" name="Line 1054">
                <a:extLst>
                  <a:ext uri="{FF2B5EF4-FFF2-40B4-BE49-F238E27FC236}">
                    <a16:creationId xmlns:a16="http://schemas.microsoft.com/office/drawing/2014/main" id="{EE6E9E6D-5310-4343-83BF-734600F2A2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1" y="202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59" name="Line 1055">
                <a:extLst>
                  <a:ext uri="{FF2B5EF4-FFF2-40B4-BE49-F238E27FC236}">
                    <a16:creationId xmlns:a16="http://schemas.microsoft.com/office/drawing/2014/main" id="{C2F7AE63-1D8B-4E3D-BEAE-20E8CF09C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5" y="202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60" name="Group 1056">
              <a:extLst>
                <a:ext uri="{FF2B5EF4-FFF2-40B4-BE49-F238E27FC236}">
                  <a16:creationId xmlns:a16="http://schemas.microsoft.com/office/drawing/2014/main" id="{78A3A2D4-E6E9-42D8-AEE7-E0915C01C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1" y="1876"/>
              <a:ext cx="99" cy="564"/>
              <a:chOff x="2201" y="1876"/>
              <a:chExt cx="99" cy="564"/>
            </a:xfrm>
          </p:grpSpPr>
          <p:sp>
            <p:nvSpPr>
              <p:cNvPr id="432161" name="Oval 1057">
                <a:extLst>
                  <a:ext uri="{FF2B5EF4-FFF2-40B4-BE49-F238E27FC236}">
                    <a16:creationId xmlns:a16="http://schemas.microsoft.com/office/drawing/2014/main" id="{180CDFE5-709F-4C99-B1E9-8D79BC9A2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" y="1876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2" name="Line 1058">
                <a:extLst>
                  <a:ext uri="{FF2B5EF4-FFF2-40B4-BE49-F238E27FC236}">
                    <a16:creationId xmlns:a16="http://schemas.microsoft.com/office/drawing/2014/main" id="{3288CA60-DA23-4CC4-9E26-117853B2F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202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3" name="Line 1059">
                <a:extLst>
                  <a:ext uri="{FF2B5EF4-FFF2-40B4-BE49-F238E27FC236}">
                    <a16:creationId xmlns:a16="http://schemas.microsoft.com/office/drawing/2014/main" id="{7CA89F6F-D6D6-490D-B151-90F0D3846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1" y="226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1060">
                <a:extLst>
                  <a:ext uri="{FF2B5EF4-FFF2-40B4-BE49-F238E27FC236}">
                    <a16:creationId xmlns:a16="http://schemas.microsoft.com/office/drawing/2014/main" id="{278860E9-C2D6-4503-A407-D377B81D3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5" y="226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5" name="Line 1061">
                <a:extLst>
                  <a:ext uri="{FF2B5EF4-FFF2-40B4-BE49-F238E27FC236}">
                    <a16:creationId xmlns:a16="http://schemas.microsoft.com/office/drawing/2014/main" id="{E7BB361D-0FBF-4866-B221-958B57814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1" y="212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6" name="Line 1062">
                <a:extLst>
                  <a:ext uri="{FF2B5EF4-FFF2-40B4-BE49-F238E27FC236}">
                    <a16:creationId xmlns:a16="http://schemas.microsoft.com/office/drawing/2014/main" id="{D22D9B51-5748-4AEB-8143-EFEA3AE91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5" y="212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67" name="Group 1063">
              <a:extLst>
                <a:ext uri="{FF2B5EF4-FFF2-40B4-BE49-F238E27FC236}">
                  <a16:creationId xmlns:a16="http://schemas.microsoft.com/office/drawing/2014/main" id="{EC61372F-EDCE-42A2-A357-F367C233B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3" y="1588"/>
              <a:ext cx="99" cy="564"/>
              <a:chOff x="2633" y="1588"/>
              <a:chExt cx="99" cy="564"/>
            </a:xfrm>
          </p:grpSpPr>
          <p:sp>
            <p:nvSpPr>
              <p:cNvPr id="432168" name="Oval 1064">
                <a:extLst>
                  <a:ext uri="{FF2B5EF4-FFF2-40B4-BE49-F238E27FC236}">
                    <a16:creationId xmlns:a16="http://schemas.microsoft.com/office/drawing/2014/main" id="{3B840D41-0FF4-406E-8C48-09BEE6633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1588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9" name="Line 1065">
                <a:extLst>
                  <a:ext uri="{FF2B5EF4-FFF2-40B4-BE49-F238E27FC236}">
                    <a16:creationId xmlns:a16="http://schemas.microsoft.com/office/drawing/2014/main" id="{7C7E6C3B-2CDE-4444-9DBF-CF9573F31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737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0" name="Line 1066">
                <a:extLst>
                  <a:ext uri="{FF2B5EF4-FFF2-40B4-BE49-F238E27FC236}">
                    <a16:creationId xmlns:a16="http://schemas.microsoft.com/office/drawing/2014/main" id="{1401DE8A-845A-4AC4-9773-971C26AF2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3" y="1977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1" name="Line 1067">
                <a:extLst>
                  <a:ext uri="{FF2B5EF4-FFF2-40B4-BE49-F238E27FC236}">
                    <a16:creationId xmlns:a16="http://schemas.microsoft.com/office/drawing/2014/main" id="{5297DF11-C25F-4DFD-8712-7600580EC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7" y="1977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2" name="Line 1068">
                <a:extLst>
                  <a:ext uri="{FF2B5EF4-FFF2-40B4-BE49-F238E27FC236}">
                    <a16:creationId xmlns:a16="http://schemas.microsoft.com/office/drawing/2014/main" id="{1236313C-7E5A-4402-BFB5-9BA0D9D87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3" y="1833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3" name="Line 1069">
                <a:extLst>
                  <a:ext uri="{FF2B5EF4-FFF2-40B4-BE49-F238E27FC236}">
                    <a16:creationId xmlns:a16="http://schemas.microsoft.com/office/drawing/2014/main" id="{F3F8DCBC-A731-4434-B95D-9847E22EC9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7" y="1833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74" name="Group 1070">
              <a:extLst>
                <a:ext uri="{FF2B5EF4-FFF2-40B4-BE49-F238E27FC236}">
                  <a16:creationId xmlns:a16="http://schemas.microsoft.com/office/drawing/2014/main" id="{76819187-1245-44AF-9670-1A8B65ECE1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9" y="2020"/>
              <a:ext cx="99" cy="564"/>
              <a:chOff x="2729" y="2020"/>
              <a:chExt cx="99" cy="564"/>
            </a:xfrm>
          </p:grpSpPr>
          <p:sp>
            <p:nvSpPr>
              <p:cNvPr id="432175" name="Oval 1071">
                <a:extLst>
                  <a:ext uri="{FF2B5EF4-FFF2-40B4-BE49-F238E27FC236}">
                    <a16:creationId xmlns:a16="http://schemas.microsoft.com/office/drawing/2014/main" id="{80F00582-210A-4EB6-BE82-C449ECA17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0" y="2020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6" name="Line 1072">
                <a:extLst>
                  <a:ext uri="{FF2B5EF4-FFF2-40B4-BE49-F238E27FC236}">
                    <a16:creationId xmlns:a16="http://schemas.microsoft.com/office/drawing/2014/main" id="{D8BF67E1-59E5-4391-BF34-EEA1B0721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16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7" name="Line 1073">
                <a:extLst>
                  <a:ext uri="{FF2B5EF4-FFF2-40B4-BE49-F238E27FC236}">
                    <a16:creationId xmlns:a16="http://schemas.microsoft.com/office/drawing/2014/main" id="{1E47A803-1214-4FA0-8A51-0C1DDAB315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29" y="240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8" name="Line 1074">
                <a:extLst>
                  <a:ext uri="{FF2B5EF4-FFF2-40B4-BE49-F238E27FC236}">
                    <a16:creationId xmlns:a16="http://schemas.microsoft.com/office/drawing/2014/main" id="{07C759CA-C4EA-492D-816C-9856CB493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240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79" name="Line 1075">
                <a:extLst>
                  <a:ext uri="{FF2B5EF4-FFF2-40B4-BE49-F238E27FC236}">
                    <a16:creationId xmlns:a16="http://schemas.microsoft.com/office/drawing/2014/main" id="{33103B23-3CB8-46F3-A503-766F88E2B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29" y="226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0" name="Line 1076">
                <a:extLst>
                  <a:ext uri="{FF2B5EF4-FFF2-40B4-BE49-F238E27FC236}">
                    <a16:creationId xmlns:a16="http://schemas.microsoft.com/office/drawing/2014/main" id="{916C9025-1348-4309-A876-48FC389014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3" y="226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81" name="Group 1077">
              <a:extLst>
                <a:ext uri="{FF2B5EF4-FFF2-40B4-BE49-F238E27FC236}">
                  <a16:creationId xmlns:a16="http://schemas.microsoft.com/office/drawing/2014/main" id="{84E22EBE-8935-4B7F-99D1-24D642487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" y="1780"/>
              <a:ext cx="99" cy="564"/>
              <a:chOff x="3257" y="1780"/>
              <a:chExt cx="99" cy="564"/>
            </a:xfrm>
          </p:grpSpPr>
          <p:sp>
            <p:nvSpPr>
              <p:cNvPr id="432182" name="Oval 1078">
                <a:extLst>
                  <a:ext uri="{FF2B5EF4-FFF2-40B4-BE49-F238E27FC236}">
                    <a16:creationId xmlns:a16="http://schemas.microsoft.com/office/drawing/2014/main" id="{7066D408-44E4-4170-AD07-D7ABD4FC4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780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3" name="Line 1079">
                <a:extLst>
                  <a:ext uri="{FF2B5EF4-FFF2-40B4-BE49-F238E27FC236}">
                    <a16:creationId xmlns:a16="http://schemas.microsoft.com/office/drawing/2014/main" id="{08FBB5D3-F260-42DD-8867-C2BB972B7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92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4" name="Line 1080">
                <a:extLst>
                  <a:ext uri="{FF2B5EF4-FFF2-40B4-BE49-F238E27FC236}">
                    <a16:creationId xmlns:a16="http://schemas.microsoft.com/office/drawing/2014/main" id="{8E1A03F6-B8DE-43ED-BD1F-E1F0C9D780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57" y="216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5" name="Line 1081">
                <a:extLst>
                  <a:ext uri="{FF2B5EF4-FFF2-40B4-BE49-F238E27FC236}">
                    <a16:creationId xmlns:a16="http://schemas.microsoft.com/office/drawing/2014/main" id="{47F52D24-11B7-4CCF-8122-93FE6C8E6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1" y="216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6" name="Line 1082">
                <a:extLst>
                  <a:ext uri="{FF2B5EF4-FFF2-40B4-BE49-F238E27FC236}">
                    <a16:creationId xmlns:a16="http://schemas.microsoft.com/office/drawing/2014/main" id="{9B320FC8-EF0E-4C6E-B293-188356AA2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57" y="202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87" name="Line 1083">
                <a:extLst>
                  <a:ext uri="{FF2B5EF4-FFF2-40B4-BE49-F238E27FC236}">
                    <a16:creationId xmlns:a16="http://schemas.microsoft.com/office/drawing/2014/main" id="{4FDE1854-1E34-417A-9694-27F368574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1" y="202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88" name="Group 1084">
              <a:extLst>
                <a:ext uri="{FF2B5EF4-FFF2-40B4-BE49-F238E27FC236}">
                  <a16:creationId xmlns:a16="http://schemas.microsoft.com/office/drawing/2014/main" id="{1A994060-C36B-40DB-ADF0-20F582D346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5" y="2116"/>
              <a:ext cx="99" cy="564"/>
              <a:chOff x="2345" y="2116"/>
              <a:chExt cx="99" cy="564"/>
            </a:xfrm>
          </p:grpSpPr>
          <p:sp>
            <p:nvSpPr>
              <p:cNvPr id="432189" name="Oval 1085">
                <a:extLst>
                  <a:ext uri="{FF2B5EF4-FFF2-40B4-BE49-F238E27FC236}">
                    <a16:creationId xmlns:a16="http://schemas.microsoft.com/office/drawing/2014/main" id="{0AA284DD-9B6A-4D86-B0E6-74905B9AC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2116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0" name="Line 1086">
                <a:extLst>
                  <a:ext uri="{FF2B5EF4-FFF2-40B4-BE49-F238E27FC236}">
                    <a16:creationId xmlns:a16="http://schemas.microsoft.com/office/drawing/2014/main" id="{78CF9698-65CC-4807-BBE0-96DFD2A83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26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1" name="Line 1087">
                <a:extLst>
                  <a:ext uri="{FF2B5EF4-FFF2-40B4-BE49-F238E27FC236}">
                    <a16:creationId xmlns:a16="http://schemas.microsoft.com/office/drawing/2014/main" id="{5845F24F-921F-4098-905A-86F2F6C37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45" y="250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2" name="Line 1088">
                <a:extLst>
                  <a:ext uri="{FF2B5EF4-FFF2-40B4-BE49-F238E27FC236}">
                    <a16:creationId xmlns:a16="http://schemas.microsoft.com/office/drawing/2014/main" id="{633D634C-243C-431D-AB01-703495B5A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9" y="250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3" name="Line 1089">
                <a:extLst>
                  <a:ext uri="{FF2B5EF4-FFF2-40B4-BE49-F238E27FC236}">
                    <a16:creationId xmlns:a16="http://schemas.microsoft.com/office/drawing/2014/main" id="{EB7506B4-659E-49EA-B591-5B6D3722F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45" y="236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4" name="Line 1090">
                <a:extLst>
                  <a:ext uri="{FF2B5EF4-FFF2-40B4-BE49-F238E27FC236}">
                    <a16:creationId xmlns:a16="http://schemas.microsoft.com/office/drawing/2014/main" id="{7FC34FB8-6395-4F4E-9A5A-5101C05E3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9" y="236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195" name="Group 1091">
              <a:extLst>
                <a:ext uri="{FF2B5EF4-FFF2-40B4-BE49-F238E27FC236}">
                  <a16:creationId xmlns:a16="http://schemas.microsoft.com/office/drawing/2014/main" id="{E9E53FCB-BFC5-4E10-BCA6-A181042B4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7" y="2068"/>
              <a:ext cx="99" cy="564"/>
              <a:chOff x="2057" y="2068"/>
              <a:chExt cx="99" cy="564"/>
            </a:xfrm>
          </p:grpSpPr>
          <p:sp>
            <p:nvSpPr>
              <p:cNvPr id="432196" name="Oval 1092">
                <a:extLst>
                  <a:ext uri="{FF2B5EF4-FFF2-40B4-BE49-F238E27FC236}">
                    <a16:creationId xmlns:a16="http://schemas.microsoft.com/office/drawing/2014/main" id="{626E7C6B-5EF9-4DDB-AFB7-85F4E9F4C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8" y="2068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7" name="Line 1093">
                <a:extLst>
                  <a:ext uri="{FF2B5EF4-FFF2-40B4-BE49-F238E27FC236}">
                    <a16:creationId xmlns:a16="http://schemas.microsoft.com/office/drawing/2014/main" id="{5AD3B258-0F0B-4445-83BF-DA5C314DB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217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8" name="Line 1094">
                <a:extLst>
                  <a:ext uri="{FF2B5EF4-FFF2-40B4-BE49-F238E27FC236}">
                    <a16:creationId xmlns:a16="http://schemas.microsoft.com/office/drawing/2014/main" id="{5017C2CA-DBE7-4C25-A636-1A1DDF536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57" y="2457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99" name="Line 1095">
                <a:extLst>
                  <a:ext uri="{FF2B5EF4-FFF2-40B4-BE49-F238E27FC236}">
                    <a16:creationId xmlns:a16="http://schemas.microsoft.com/office/drawing/2014/main" id="{FE9A1995-48FF-4FBD-B0BC-BB8783B2F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1" y="2457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0" name="Line 1096">
                <a:extLst>
                  <a:ext uri="{FF2B5EF4-FFF2-40B4-BE49-F238E27FC236}">
                    <a16:creationId xmlns:a16="http://schemas.microsoft.com/office/drawing/2014/main" id="{CE26A8F8-85F9-4DFD-9A7B-91C026E5E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57" y="2313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1" name="Line 1097">
                <a:extLst>
                  <a:ext uri="{FF2B5EF4-FFF2-40B4-BE49-F238E27FC236}">
                    <a16:creationId xmlns:a16="http://schemas.microsoft.com/office/drawing/2014/main" id="{98FC9752-342A-4374-BC0C-3EE8C45C3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1" y="2313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02" name="Group 1098">
              <a:extLst>
                <a:ext uri="{FF2B5EF4-FFF2-40B4-BE49-F238E27FC236}">
                  <a16:creationId xmlns:a16="http://schemas.microsoft.com/office/drawing/2014/main" id="{EF480E74-E871-44E0-BCB9-887CDF3B0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2192"/>
              <a:ext cx="99" cy="564"/>
              <a:chOff x="2873" y="2068"/>
              <a:chExt cx="99" cy="564"/>
            </a:xfrm>
          </p:grpSpPr>
          <p:sp>
            <p:nvSpPr>
              <p:cNvPr id="432203" name="Oval 1099">
                <a:extLst>
                  <a:ext uri="{FF2B5EF4-FFF2-40B4-BE49-F238E27FC236}">
                    <a16:creationId xmlns:a16="http://schemas.microsoft.com/office/drawing/2014/main" id="{9DF2C86E-9C30-46AC-AEAA-E3FD0865A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2068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4" name="Line 1100">
                <a:extLst>
                  <a:ext uri="{FF2B5EF4-FFF2-40B4-BE49-F238E27FC236}">
                    <a16:creationId xmlns:a16="http://schemas.microsoft.com/office/drawing/2014/main" id="{9DCA9E5A-7BB6-4856-B717-C89AA4FE3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217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5" name="Line 1101">
                <a:extLst>
                  <a:ext uri="{FF2B5EF4-FFF2-40B4-BE49-F238E27FC236}">
                    <a16:creationId xmlns:a16="http://schemas.microsoft.com/office/drawing/2014/main" id="{10F73BA4-8C15-4B7B-A414-684EF6A24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3" y="2457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6" name="Line 1102">
                <a:extLst>
                  <a:ext uri="{FF2B5EF4-FFF2-40B4-BE49-F238E27FC236}">
                    <a16:creationId xmlns:a16="http://schemas.microsoft.com/office/drawing/2014/main" id="{0E747EBD-304D-4E93-A1D6-1447B2CD7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7" y="2457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7" name="Line 1103">
                <a:extLst>
                  <a:ext uri="{FF2B5EF4-FFF2-40B4-BE49-F238E27FC236}">
                    <a16:creationId xmlns:a16="http://schemas.microsoft.com/office/drawing/2014/main" id="{45558D7F-7CED-4656-87E4-7C7E124ED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3" y="2313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08" name="Line 1104">
                <a:extLst>
                  <a:ext uri="{FF2B5EF4-FFF2-40B4-BE49-F238E27FC236}">
                    <a16:creationId xmlns:a16="http://schemas.microsoft.com/office/drawing/2014/main" id="{85060279-8A75-41EA-BDD1-3AF8CD69C2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7" y="2313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09" name="Group 1105">
              <a:extLst>
                <a:ext uri="{FF2B5EF4-FFF2-40B4-BE49-F238E27FC236}">
                  <a16:creationId xmlns:a16="http://schemas.microsoft.com/office/drawing/2014/main" id="{7C8E4171-DCC4-46E5-9DB0-495636EF53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3" y="2020"/>
              <a:ext cx="99" cy="564"/>
              <a:chOff x="3113" y="2020"/>
              <a:chExt cx="99" cy="564"/>
            </a:xfrm>
          </p:grpSpPr>
          <p:sp>
            <p:nvSpPr>
              <p:cNvPr id="432210" name="Oval 1106">
                <a:extLst>
                  <a:ext uri="{FF2B5EF4-FFF2-40B4-BE49-F238E27FC236}">
                    <a16:creationId xmlns:a16="http://schemas.microsoft.com/office/drawing/2014/main" id="{9370BB78-DF44-4C1F-A280-3A21BB14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020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1" name="Line 1107">
                <a:extLst>
                  <a:ext uri="{FF2B5EF4-FFF2-40B4-BE49-F238E27FC236}">
                    <a16:creationId xmlns:a16="http://schemas.microsoft.com/office/drawing/2014/main" id="{C46C5962-B8DF-4879-80B1-291160B22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16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2" name="Line 1108">
                <a:extLst>
                  <a:ext uri="{FF2B5EF4-FFF2-40B4-BE49-F238E27FC236}">
                    <a16:creationId xmlns:a16="http://schemas.microsoft.com/office/drawing/2014/main" id="{4A343D69-C13C-4801-8E4D-3F4F59F42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3" y="240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3" name="Line 1109">
                <a:extLst>
                  <a:ext uri="{FF2B5EF4-FFF2-40B4-BE49-F238E27FC236}">
                    <a16:creationId xmlns:a16="http://schemas.microsoft.com/office/drawing/2014/main" id="{80C6D191-A355-40EE-8D4D-3B86D9068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7" y="240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4" name="Line 1110">
                <a:extLst>
                  <a:ext uri="{FF2B5EF4-FFF2-40B4-BE49-F238E27FC236}">
                    <a16:creationId xmlns:a16="http://schemas.microsoft.com/office/drawing/2014/main" id="{2D452F57-C7C7-477F-B784-A3C0D56B5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3" y="226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5" name="Line 1111">
                <a:extLst>
                  <a:ext uri="{FF2B5EF4-FFF2-40B4-BE49-F238E27FC236}">
                    <a16:creationId xmlns:a16="http://schemas.microsoft.com/office/drawing/2014/main" id="{31C966CF-EDA4-46B5-A6AD-AA9C8B1E4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7" y="226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16" name="Group 1112">
              <a:extLst>
                <a:ext uri="{FF2B5EF4-FFF2-40B4-BE49-F238E27FC236}">
                  <a16:creationId xmlns:a16="http://schemas.microsoft.com/office/drawing/2014/main" id="{92E0FAD8-0FD2-4A0B-91FB-2C747AAAB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9" y="1636"/>
              <a:ext cx="99" cy="564"/>
              <a:chOff x="2969" y="1636"/>
              <a:chExt cx="99" cy="564"/>
            </a:xfrm>
          </p:grpSpPr>
          <p:sp>
            <p:nvSpPr>
              <p:cNvPr id="432217" name="Oval 1113">
                <a:extLst>
                  <a:ext uri="{FF2B5EF4-FFF2-40B4-BE49-F238E27FC236}">
                    <a16:creationId xmlns:a16="http://schemas.microsoft.com/office/drawing/2014/main" id="{D0C8F001-1440-4D7D-B303-FB4E54012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" y="1636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8" name="Line 1114">
                <a:extLst>
                  <a:ext uri="{FF2B5EF4-FFF2-40B4-BE49-F238E27FC236}">
                    <a16:creationId xmlns:a16="http://schemas.microsoft.com/office/drawing/2014/main" id="{A02CE699-EA1C-47B9-976A-1FB72CF1C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178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19" name="Line 1115">
                <a:extLst>
                  <a:ext uri="{FF2B5EF4-FFF2-40B4-BE49-F238E27FC236}">
                    <a16:creationId xmlns:a16="http://schemas.microsoft.com/office/drawing/2014/main" id="{9C081BD4-31F3-42E9-9CA7-901C52409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9" y="202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0" name="Line 1116">
                <a:extLst>
                  <a:ext uri="{FF2B5EF4-FFF2-40B4-BE49-F238E27FC236}">
                    <a16:creationId xmlns:a16="http://schemas.microsoft.com/office/drawing/2014/main" id="{A336C772-DF89-4887-BDC9-71716B915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3" y="202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1" name="Line 1117">
                <a:extLst>
                  <a:ext uri="{FF2B5EF4-FFF2-40B4-BE49-F238E27FC236}">
                    <a16:creationId xmlns:a16="http://schemas.microsoft.com/office/drawing/2014/main" id="{FE4B9696-9C50-4A3A-821A-DDF5BE133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9" y="188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2" name="Line 1118">
                <a:extLst>
                  <a:ext uri="{FF2B5EF4-FFF2-40B4-BE49-F238E27FC236}">
                    <a16:creationId xmlns:a16="http://schemas.microsoft.com/office/drawing/2014/main" id="{AC82A918-4FB1-4EB3-8E6D-2C55CA9A2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3" y="188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23" name="Group 1119">
              <a:extLst>
                <a:ext uri="{FF2B5EF4-FFF2-40B4-BE49-F238E27FC236}">
                  <a16:creationId xmlns:a16="http://schemas.microsoft.com/office/drawing/2014/main" id="{A6B66B10-1443-4C3A-B341-388F47334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7" y="2164"/>
              <a:ext cx="99" cy="564"/>
              <a:chOff x="2537" y="2164"/>
              <a:chExt cx="99" cy="564"/>
            </a:xfrm>
          </p:grpSpPr>
          <p:sp>
            <p:nvSpPr>
              <p:cNvPr id="432224" name="Oval 1120">
                <a:extLst>
                  <a:ext uri="{FF2B5EF4-FFF2-40B4-BE49-F238E27FC236}">
                    <a16:creationId xmlns:a16="http://schemas.microsoft.com/office/drawing/2014/main" id="{4FDD5E43-2487-4B7A-994F-0AEEF747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2164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5" name="Line 1121">
                <a:extLst>
                  <a:ext uri="{FF2B5EF4-FFF2-40B4-BE49-F238E27FC236}">
                    <a16:creationId xmlns:a16="http://schemas.microsoft.com/office/drawing/2014/main" id="{77742B0F-2D48-44BF-9FF9-A49BB1513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2313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6" name="Line 1122">
                <a:extLst>
                  <a:ext uri="{FF2B5EF4-FFF2-40B4-BE49-F238E27FC236}">
                    <a16:creationId xmlns:a16="http://schemas.microsoft.com/office/drawing/2014/main" id="{670BFC79-D530-4853-949D-6D446FD34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2553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7" name="Line 1123">
                <a:extLst>
                  <a:ext uri="{FF2B5EF4-FFF2-40B4-BE49-F238E27FC236}">
                    <a16:creationId xmlns:a16="http://schemas.microsoft.com/office/drawing/2014/main" id="{D63DFF28-6321-49A7-87DB-37C1F010B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1" y="2553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8" name="Line 1124">
                <a:extLst>
                  <a:ext uri="{FF2B5EF4-FFF2-40B4-BE49-F238E27FC236}">
                    <a16:creationId xmlns:a16="http://schemas.microsoft.com/office/drawing/2014/main" id="{737396C4-20E9-4455-8DBC-F502798B0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37" y="2409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29" name="Line 1125">
                <a:extLst>
                  <a:ext uri="{FF2B5EF4-FFF2-40B4-BE49-F238E27FC236}">
                    <a16:creationId xmlns:a16="http://schemas.microsoft.com/office/drawing/2014/main" id="{30ACDA35-1DAB-4567-AF53-6F86ED04A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1" y="2409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30" name="Group 1126">
              <a:extLst>
                <a:ext uri="{FF2B5EF4-FFF2-40B4-BE49-F238E27FC236}">
                  <a16:creationId xmlns:a16="http://schemas.microsoft.com/office/drawing/2014/main" id="{360A025E-715D-4398-ABF5-051B488F9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3" y="2836"/>
              <a:ext cx="99" cy="564"/>
              <a:chOff x="2393" y="2836"/>
              <a:chExt cx="99" cy="564"/>
            </a:xfrm>
          </p:grpSpPr>
          <p:sp>
            <p:nvSpPr>
              <p:cNvPr id="432231" name="Oval 1127">
                <a:extLst>
                  <a:ext uri="{FF2B5EF4-FFF2-40B4-BE49-F238E27FC236}">
                    <a16:creationId xmlns:a16="http://schemas.microsoft.com/office/drawing/2014/main" id="{FC78F70D-ABA4-4256-873A-9BD83C992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4" y="2836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2" name="Line 1128">
                <a:extLst>
                  <a:ext uri="{FF2B5EF4-FFF2-40B4-BE49-F238E27FC236}">
                    <a16:creationId xmlns:a16="http://schemas.microsoft.com/office/drawing/2014/main" id="{67240EB1-A8BE-4C3F-9D7C-E5B9744D6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98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3" name="Line 1129">
                <a:extLst>
                  <a:ext uri="{FF2B5EF4-FFF2-40B4-BE49-F238E27FC236}">
                    <a16:creationId xmlns:a16="http://schemas.microsoft.com/office/drawing/2014/main" id="{B396BE80-1FC9-47E1-9122-EDCB0D9D5F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93" y="322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4" name="Line 1130">
                <a:extLst>
                  <a:ext uri="{FF2B5EF4-FFF2-40B4-BE49-F238E27FC236}">
                    <a16:creationId xmlns:a16="http://schemas.microsoft.com/office/drawing/2014/main" id="{9D1ABC94-DF39-462F-9FC6-9ABF3EA8A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7" y="322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5" name="Line 1131">
                <a:extLst>
                  <a:ext uri="{FF2B5EF4-FFF2-40B4-BE49-F238E27FC236}">
                    <a16:creationId xmlns:a16="http://schemas.microsoft.com/office/drawing/2014/main" id="{F421E5E9-39C1-4A7F-8F0C-2408D50C4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93" y="308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6" name="Line 1132">
                <a:extLst>
                  <a:ext uri="{FF2B5EF4-FFF2-40B4-BE49-F238E27FC236}">
                    <a16:creationId xmlns:a16="http://schemas.microsoft.com/office/drawing/2014/main" id="{728CE3B1-47EE-428C-A9DB-A8BF2B3C3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7" y="308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37" name="Group 1133">
              <a:extLst>
                <a:ext uri="{FF2B5EF4-FFF2-40B4-BE49-F238E27FC236}">
                  <a16:creationId xmlns:a16="http://schemas.microsoft.com/office/drawing/2014/main" id="{36B161EE-EE0D-4B12-AC63-167A10AE0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3" y="2932"/>
              <a:ext cx="99" cy="564"/>
              <a:chOff x="2153" y="2932"/>
              <a:chExt cx="99" cy="564"/>
            </a:xfrm>
          </p:grpSpPr>
          <p:sp>
            <p:nvSpPr>
              <p:cNvPr id="432238" name="Oval 1134">
                <a:extLst>
                  <a:ext uri="{FF2B5EF4-FFF2-40B4-BE49-F238E27FC236}">
                    <a16:creationId xmlns:a16="http://schemas.microsoft.com/office/drawing/2014/main" id="{063AAC8A-E567-4BAD-922D-F74477415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4" y="2932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39" name="Line 1135">
                <a:extLst>
                  <a:ext uri="{FF2B5EF4-FFF2-40B4-BE49-F238E27FC236}">
                    <a16:creationId xmlns:a16="http://schemas.microsoft.com/office/drawing/2014/main" id="{6C5D08E2-7CA7-4766-AEF7-FBD43CD45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08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0" name="Line 1136">
                <a:extLst>
                  <a:ext uri="{FF2B5EF4-FFF2-40B4-BE49-F238E27FC236}">
                    <a16:creationId xmlns:a16="http://schemas.microsoft.com/office/drawing/2014/main" id="{6AEF1D30-8FD9-4945-BF2B-B8D4F6EA6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3" y="332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1" name="Line 1137">
                <a:extLst>
                  <a:ext uri="{FF2B5EF4-FFF2-40B4-BE49-F238E27FC236}">
                    <a16:creationId xmlns:a16="http://schemas.microsoft.com/office/drawing/2014/main" id="{78AF02F8-54AA-41FE-B69A-93CDA4AFB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7" y="332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2" name="Line 1138">
                <a:extLst>
                  <a:ext uri="{FF2B5EF4-FFF2-40B4-BE49-F238E27FC236}">
                    <a16:creationId xmlns:a16="http://schemas.microsoft.com/office/drawing/2014/main" id="{69953394-3170-4DBE-ACE7-2E3088895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3" y="317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3" name="Line 1139">
                <a:extLst>
                  <a:ext uri="{FF2B5EF4-FFF2-40B4-BE49-F238E27FC236}">
                    <a16:creationId xmlns:a16="http://schemas.microsoft.com/office/drawing/2014/main" id="{81214AD8-AFFE-4BDC-B6D0-AE6801E6F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7" y="317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44" name="Group 1140">
              <a:extLst>
                <a:ext uri="{FF2B5EF4-FFF2-40B4-BE49-F238E27FC236}">
                  <a16:creationId xmlns:a16="http://schemas.microsoft.com/office/drawing/2014/main" id="{F1E5DA4C-0C5F-43B3-ACEF-40B0731B9E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5" y="2644"/>
              <a:ext cx="99" cy="564"/>
              <a:chOff x="2585" y="2644"/>
              <a:chExt cx="99" cy="564"/>
            </a:xfrm>
          </p:grpSpPr>
          <p:sp>
            <p:nvSpPr>
              <p:cNvPr id="432245" name="Oval 1141">
                <a:extLst>
                  <a:ext uri="{FF2B5EF4-FFF2-40B4-BE49-F238E27FC236}">
                    <a16:creationId xmlns:a16="http://schemas.microsoft.com/office/drawing/2014/main" id="{9D7ED889-226F-4D7C-BE54-7ED008B2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6" y="2644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6" name="Line 1142">
                <a:extLst>
                  <a:ext uri="{FF2B5EF4-FFF2-40B4-BE49-F238E27FC236}">
                    <a16:creationId xmlns:a16="http://schemas.microsoft.com/office/drawing/2014/main" id="{A90962F1-B1A3-42C7-999C-4E17914D7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2793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7" name="Line 1143">
                <a:extLst>
                  <a:ext uri="{FF2B5EF4-FFF2-40B4-BE49-F238E27FC236}">
                    <a16:creationId xmlns:a16="http://schemas.microsoft.com/office/drawing/2014/main" id="{18214347-5710-47B7-B97C-84797A00CF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5" y="3033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8" name="Line 1144">
                <a:extLst>
                  <a:ext uri="{FF2B5EF4-FFF2-40B4-BE49-F238E27FC236}">
                    <a16:creationId xmlns:a16="http://schemas.microsoft.com/office/drawing/2014/main" id="{C466AE17-5CB1-4395-947C-51FCDFD5D4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9" y="3033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49" name="Line 1145">
                <a:extLst>
                  <a:ext uri="{FF2B5EF4-FFF2-40B4-BE49-F238E27FC236}">
                    <a16:creationId xmlns:a16="http://schemas.microsoft.com/office/drawing/2014/main" id="{A9CA89E7-C689-4EA0-AC9C-269DF1638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5" y="2889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0" name="Line 1146">
                <a:extLst>
                  <a:ext uri="{FF2B5EF4-FFF2-40B4-BE49-F238E27FC236}">
                    <a16:creationId xmlns:a16="http://schemas.microsoft.com/office/drawing/2014/main" id="{66CEF048-114B-470E-A6AB-897C69398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9" y="2889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51" name="Group 1147">
              <a:extLst>
                <a:ext uri="{FF2B5EF4-FFF2-40B4-BE49-F238E27FC236}">
                  <a16:creationId xmlns:a16="http://schemas.microsoft.com/office/drawing/2014/main" id="{68A04824-71CE-4E1B-87EF-4261C4DCE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" y="3076"/>
              <a:ext cx="99" cy="564"/>
              <a:chOff x="2681" y="3076"/>
              <a:chExt cx="99" cy="564"/>
            </a:xfrm>
          </p:grpSpPr>
          <p:sp>
            <p:nvSpPr>
              <p:cNvPr id="432252" name="Oval 1148">
                <a:extLst>
                  <a:ext uri="{FF2B5EF4-FFF2-40B4-BE49-F238E27FC236}">
                    <a16:creationId xmlns:a16="http://schemas.microsoft.com/office/drawing/2014/main" id="{D022DB59-CAE8-4894-99A0-8D965BAB7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2" y="3076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3" name="Line 1149">
                <a:extLst>
                  <a:ext uri="{FF2B5EF4-FFF2-40B4-BE49-F238E27FC236}">
                    <a16:creationId xmlns:a16="http://schemas.microsoft.com/office/drawing/2014/main" id="{DE235EE4-52FC-4F16-847E-EDF4B6F5F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22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4" name="Line 1150">
                <a:extLst>
                  <a:ext uri="{FF2B5EF4-FFF2-40B4-BE49-F238E27FC236}">
                    <a16:creationId xmlns:a16="http://schemas.microsoft.com/office/drawing/2014/main" id="{894541BC-998C-4507-AD0D-ED9563E9C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1" y="346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5" name="Line 1151">
                <a:extLst>
                  <a:ext uri="{FF2B5EF4-FFF2-40B4-BE49-F238E27FC236}">
                    <a16:creationId xmlns:a16="http://schemas.microsoft.com/office/drawing/2014/main" id="{46B035CC-EE80-4AC4-8C8A-614E82807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5" y="346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6" name="Line 1152">
                <a:extLst>
                  <a:ext uri="{FF2B5EF4-FFF2-40B4-BE49-F238E27FC236}">
                    <a16:creationId xmlns:a16="http://schemas.microsoft.com/office/drawing/2014/main" id="{1176A6CB-B82C-4E62-B534-A6CEE61CF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81" y="332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57" name="Line 1153">
                <a:extLst>
                  <a:ext uri="{FF2B5EF4-FFF2-40B4-BE49-F238E27FC236}">
                    <a16:creationId xmlns:a16="http://schemas.microsoft.com/office/drawing/2014/main" id="{DFED932E-7D28-46C5-AC21-5FDA645B12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5" y="332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58" name="Group 1154">
              <a:extLst>
                <a:ext uri="{FF2B5EF4-FFF2-40B4-BE49-F238E27FC236}">
                  <a16:creationId xmlns:a16="http://schemas.microsoft.com/office/drawing/2014/main" id="{5DD43EC0-9656-4409-9267-99FAC67DD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9" y="2836"/>
              <a:ext cx="99" cy="564"/>
              <a:chOff x="3209" y="2836"/>
              <a:chExt cx="99" cy="564"/>
            </a:xfrm>
          </p:grpSpPr>
          <p:sp>
            <p:nvSpPr>
              <p:cNvPr id="432259" name="Oval 1155">
                <a:extLst>
                  <a:ext uri="{FF2B5EF4-FFF2-40B4-BE49-F238E27FC236}">
                    <a16:creationId xmlns:a16="http://schemas.microsoft.com/office/drawing/2014/main" id="{7071FC2E-9550-4F4A-993E-E1FB117C3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2836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0" name="Line 1156">
                <a:extLst>
                  <a:ext uri="{FF2B5EF4-FFF2-40B4-BE49-F238E27FC236}">
                    <a16:creationId xmlns:a16="http://schemas.microsoft.com/office/drawing/2014/main" id="{BAC4E565-DE15-4CB9-BDD4-70DA5D868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98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1" name="Line 1157">
                <a:extLst>
                  <a:ext uri="{FF2B5EF4-FFF2-40B4-BE49-F238E27FC236}">
                    <a16:creationId xmlns:a16="http://schemas.microsoft.com/office/drawing/2014/main" id="{6C31AEB1-505D-44E4-BD43-162D48777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09" y="322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2" name="Line 1158">
                <a:extLst>
                  <a:ext uri="{FF2B5EF4-FFF2-40B4-BE49-F238E27FC236}">
                    <a16:creationId xmlns:a16="http://schemas.microsoft.com/office/drawing/2014/main" id="{84768C0E-B87F-48AF-877C-B848953EB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3" y="322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3" name="Line 1159">
                <a:extLst>
                  <a:ext uri="{FF2B5EF4-FFF2-40B4-BE49-F238E27FC236}">
                    <a16:creationId xmlns:a16="http://schemas.microsoft.com/office/drawing/2014/main" id="{36E37CA6-CEE8-4CF8-82E8-898204F93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09" y="308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4" name="Line 1160">
                <a:extLst>
                  <a:ext uri="{FF2B5EF4-FFF2-40B4-BE49-F238E27FC236}">
                    <a16:creationId xmlns:a16="http://schemas.microsoft.com/office/drawing/2014/main" id="{89D88B04-4E6D-47AC-BA9C-04E01C077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3" y="308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65" name="Group 1161">
              <a:extLst>
                <a:ext uri="{FF2B5EF4-FFF2-40B4-BE49-F238E27FC236}">
                  <a16:creationId xmlns:a16="http://schemas.microsoft.com/office/drawing/2014/main" id="{0164079E-7A64-4019-AC05-55751D6D11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7" y="3172"/>
              <a:ext cx="99" cy="564"/>
              <a:chOff x="2297" y="3172"/>
              <a:chExt cx="99" cy="564"/>
            </a:xfrm>
          </p:grpSpPr>
          <p:sp>
            <p:nvSpPr>
              <p:cNvPr id="432266" name="Oval 1162">
                <a:extLst>
                  <a:ext uri="{FF2B5EF4-FFF2-40B4-BE49-F238E27FC236}">
                    <a16:creationId xmlns:a16="http://schemas.microsoft.com/office/drawing/2014/main" id="{30BAA046-6403-415A-AD99-3311A5AD1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172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7" name="Line 1163">
                <a:extLst>
                  <a:ext uri="{FF2B5EF4-FFF2-40B4-BE49-F238E27FC236}">
                    <a16:creationId xmlns:a16="http://schemas.microsoft.com/office/drawing/2014/main" id="{42283773-98F1-4BB7-B20C-CE48F21A23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332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8" name="Line 1164">
                <a:extLst>
                  <a:ext uri="{FF2B5EF4-FFF2-40B4-BE49-F238E27FC236}">
                    <a16:creationId xmlns:a16="http://schemas.microsoft.com/office/drawing/2014/main" id="{AC0C2DD5-5360-4854-A9A7-4EFA481F0A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" y="356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69" name="Line 1165">
                <a:extLst>
                  <a:ext uri="{FF2B5EF4-FFF2-40B4-BE49-F238E27FC236}">
                    <a16:creationId xmlns:a16="http://schemas.microsoft.com/office/drawing/2014/main" id="{9A7DDB8B-692B-4BAC-8389-B698AE8BE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1" y="356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0" name="Line 1166">
                <a:extLst>
                  <a:ext uri="{FF2B5EF4-FFF2-40B4-BE49-F238E27FC236}">
                    <a16:creationId xmlns:a16="http://schemas.microsoft.com/office/drawing/2014/main" id="{2970D045-12B4-430C-96BF-992B6E24A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7" y="341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1" name="Line 1167">
                <a:extLst>
                  <a:ext uri="{FF2B5EF4-FFF2-40B4-BE49-F238E27FC236}">
                    <a16:creationId xmlns:a16="http://schemas.microsoft.com/office/drawing/2014/main" id="{1D995A7B-FFE0-4A21-81A9-AF3AABAB2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1" y="341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72" name="Group 1168">
              <a:extLst>
                <a:ext uri="{FF2B5EF4-FFF2-40B4-BE49-F238E27FC236}">
                  <a16:creationId xmlns:a16="http://schemas.microsoft.com/office/drawing/2014/main" id="{0632961D-5D37-47BA-912F-98A085AB1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" y="3124"/>
              <a:ext cx="99" cy="564"/>
              <a:chOff x="2009" y="3124"/>
              <a:chExt cx="99" cy="564"/>
            </a:xfrm>
          </p:grpSpPr>
          <p:sp>
            <p:nvSpPr>
              <p:cNvPr id="432273" name="Oval 1169">
                <a:extLst>
                  <a:ext uri="{FF2B5EF4-FFF2-40B4-BE49-F238E27FC236}">
                    <a16:creationId xmlns:a16="http://schemas.microsoft.com/office/drawing/2014/main" id="{752424E8-EE88-47B2-83B0-C61E987E1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" y="3124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4" name="Line 1170">
                <a:extLst>
                  <a:ext uri="{FF2B5EF4-FFF2-40B4-BE49-F238E27FC236}">
                    <a16:creationId xmlns:a16="http://schemas.microsoft.com/office/drawing/2014/main" id="{BBD3CA5B-E07C-4679-9136-3E682457B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273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5" name="Line 1171">
                <a:extLst>
                  <a:ext uri="{FF2B5EF4-FFF2-40B4-BE49-F238E27FC236}">
                    <a16:creationId xmlns:a16="http://schemas.microsoft.com/office/drawing/2014/main" id="{B0152AB9-759C-409D-A159-969F1C22D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09" y="3513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6" name="Line 1172">
                <a:extLst>
                  <a:ext uri="{FF2B5EF4-FFF2-40B4-BE49-F238E27FC236}">
                    <a16:creationId xmlns:a16="http://schemas.microsoft.com/office/drawing/2014/main" id="{6725FC73-934F-4C93-A1AA-F3B9D4624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3" y="3513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7" name="Line 1173">
                <a:extLst>
                  <a:ext uri="{FF2B5EF4-FFF2-40B4-BE49-F238E27FC236}">
                    <a16:creationId xmlns:a16="http://schemas.microsoft.com/office/drawing/2014/main" id="{0EBD5CF7-3CFE-4BC9-8EF3-35590957F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09" y="3369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78" name="Line 1174">
                <a:extLst>
                  <a:ext uri="{FF2B5EF4-FFF2-40B4-BE49-F238E27FC236}">
                    <a16:creationId xmlns:a16="http://schemas.microsoft.com/office/drawing/2014/main" id="{58DD5F28-D3CF-4126-AAF9-B4DEF684E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3" y="3369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79" name="Group 1175">
              <a:extLst>
                <a:ext uri="{FF2B5EF4-FFF2-40B4-BE49-F238E27FC236}">
                  <a16:creationId xmlns:a16="http://schemas.microsoft.com/office/drawing/2014/main" id="{80CEFE3D-D9AC-4FB9-A052-6E87C2E7D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5" y="3124"/>
              <a:ext cx="99" cy="564"/>
              <a:chOff x="2825" y="3124"/>
              <a:chExt cx="99" cy="564"/>
            </a:xfrm>
          </p:grpSpPr>
          <p:sp>
            <p:nvSpPr>
              <p:cNvPr id="432280" name="Oval 1176">
                <a:extLst>
                  <a:ext uri="{FF2B5EF4-FFF2-40B4-BE49-F238E27FC236}">
                    <a16:creationId xmlns:a16="http://schemas.microsoft.com/office/drawing/2014/main" id="{E2A7614B-AE96-4403-AD24-E742D0E69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6" y="3124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1" name="Line 1177">
                <a:extLst>
                  <a:ext uri="{FF2B5EF4-FFF2-40B4-BE49-F238E27FC236}">
                    <a16:creationId xmlns:a16="http://schemas.microsoft.com/office/drawing/2014/main" id="{CED695CF-8ACF-4E58-B601-60CE8237E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273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2" name="Line 1178">
                <a:extLst>
                  <a:ext uri="{FF2B5EF4-FFF2-40B4-BE49-F238E27FC236}">
                    <a16:creationId xmlns:a16="http://schemas.microsoft.com/office/drawing/2014/main" id="{977FCBCA-5CB6-4512-BE80-04FDC89F3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25" y="3513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3" name="Line 1179">
                <a:extLst>
                  <a:ext uri="{FF2B5EF4-FFF2-40B4-BE49-F238E27FC236}">
                    <a16:creationId xmlns:a16="http://schemas.microsoft.com/office/drawing/2014/main" id="{B597A6F5-D552-4742-883E-822155CF1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9" y="3513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4" name="Line 1180">
                <a:extLst>
                  <a:ext uri="{FF2B5EF4-FFF2-40B4-BE49-F238E27FC236}">
                    <a16:creationId xmlns:a16="http://schemas.microsoft.com/office/drawing/2014/main" id="{CF7AA13E-FB1C-4C26-B927-C9B6A7912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25" y="3369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5" name="Line 1181">
                <a:extLst>
                  <a:ext uri="{FF2B5EF4-FFF2-40B4-BE49-F238E27FC236}">
                    <a16:creationId xmlns:a16="http://schemas.microsoft.com/office/drawing/2014/main" id="{6455FF7C-85C3-43E8-B82F-120FA252D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9" y="3369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86" name="Group 1182">
              <a:extLst>
                <a:ext uri="{FF2B5EF4-FFF2-40B4-BE49-F238E27FC236}">
                  <a16:creationId xmlns:a16="http://schemas.microsoft.com/office/drawing/2014/main" id="{22421CC6-60D0-49A4-B376-98C678274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5" y="3076"/>
              <a:ext cx="99" cy="564"/>
              <a:chOff x="3065" y="3076"/>
              <a:chExt cx="99" cy="564"/>
            </a:xfrm>
          </p:grpSpPr>
          <p:sp>
            <p:nvSpPr>
              <p:cNvPr id="432287" name="Oval 1183">
                <a:extLst>
                  <a:ext uri="{FF2B5EF4-FFF2-40B4-BE49-F238E27FC236}">
                    <a16:creationId xmlns:a16="http://schemas.microsoft.com/office/drawing/2014/main" id="{51860325-2A6F-47A7-BBC7-20CB6E32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3076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8" name="Line 1184">
                <a:extLst>
                  <a:ext uri="{FF2B5EF4-FFF2-40B4-BE49-F238E27FC236}">
                    <a16:creationId xmlns:a16="http://schemas.microsoft.com/office/drawing/2014/main" id="{A4B0B49B-7863-45CF-9B2C-66ED599DF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225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89" name="Line 1185">
                <a:extLst>
                  <a:ext uri="{FF2B5EF4-FFF2-40B4-BE49-F238E27FC236}">
                    <a16:creationId xmlns:a16="http://schemas.microsoft.com/office/drawing/2014/main" id="{C3A78BC0-8050-4B3D-A396-4E380BE2C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65" y="3465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0" name="Line 1186">
                <a:extLst>
                  <a:ext uri="{FF2B5EF4-FFF2-40B4-BE49-F238E27FC236}">
                    <a16:creationId xmlns:a16="http://schemas.microsoft.com/office/drawing/2014/main" id="{A539F5EE-ACE8-4FD1-882D-7ACBB7B1E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3465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1" name="Line 1187">
                <a:extLst>
                  <a:ext uri="{FF2B5EF4-FFF2-40B4-BE49-F238E27FC236}">
                    <a16:creationId xmlns:a16="http://schemas.microsoft.com/office/drawing/2014/main" id="{ED637903-F01A-4878-BF20-018C8F59D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65" y="3321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2" name="Line 1188">
                <a:extLst>
                  <a:ext uri="{FF2B5EF4-FFF2-40B4-BE49-F238E27FC236}">
                    <a16:creationId xmlns:a16="http://schemas.microsoft.com/office/drawing/2014/main" id="{80819C03-88AA-44CB-81C3-A1699AEB3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3321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293" name="Group 1189">
              <a:extLst>
                <a:ext uri="{FF2B5EF4-FFF2-40B4-BE49-F238E27FC236}">
                  <a16:creationId xmlns:a16="http://schemas.microsoft.com/office/drawing/2014/main" id="{AADB15E0-550A-49B4-BB2F-16C32D72A7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1" y="2692"/>
              <a:ext cx="99" cy="564"/>
              <a:chOff x="2921" y="2692"/>
              <a:chExt cx="99" cy="564"/>
            </a:xfrm>
          </p:grpSpPr>
          <p:sp>
            <p:nvSpPr>
              <p:cNvPr id="432294" name="Oval 1190">
                <a:extLst>
                  <a:ext uri="{FF2B5EF4-FFF2-40B4-BE49-F238E27FC236}">
                    <a16:creationId xmlns:a16="http://schemas.microsoft.com/office/drawing/2014/main" id="{6125D8DC-D8F5-4CA5-B068-B6D599829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692"/>
                <a:ext cx="88" cy="13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5" name="Line 1191">
                <a:extLst>
                  <a:ext uri="{FF2B5EF4-FFF2-40B4-BE49-F238E27FC236}">
                    <a16:creationId xmlns:a16="http://schemas.microsoft.com/office/drawing/2014/main" id="{CEEEA4DF-4434-4B8F-BC6C-0B19CB59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84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6" name="Line 1192">
                <a:extLst>
                  <a:ext uri="{FF2B5EF4-FFF2-40B4-BE49-F238E27FC236}">
                    <a16:creationId xmlns:a16="http://schemas.microsoft.com/office/drawing/2014/main" id="{653FD22D-77A2-48C9-8304-00E760F7E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21" y="308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7" name="Line 1193">
                <a:extLst>
                  <a:ext uri="{FF2B5EF4-FFF2-40B4-BE49-F238E27FC236}">
                    <a16:creationId xmlns:a16="http://schemas.microsoft.com/office/drawing/2014/main" id="{9220568B-BF40-4714-AB45-2CFD74ABC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308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8" name="Line 1194">
                <a:extLst>
                  <a:ext uri="{FF2B5EF4-FFF2-40B4-BE49-F238E27FC236}">
                    <a16:creationId xmlns:a16="http://schemas.microsoft.com/office/drawing/2014/main" id="{D28807FC-FCDE-4384-9D4C-3A7E6EBB7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21" y="293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299" name="Line 1195">
                <a:extLst>
                  <a:ext uri="{FF2B5EF4-FFF2-40B4-BE49-F238E27FC236}">
                    <a16:creationId xmlns:a16="http://schemas.microsoft.com/office/drawing/2014/main" id="{C241F8E4-9C92-4584-BAE4-D94C7A6E0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5" y="293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00" name="Group 1196">
              <a:extLst>
                <a:ext uri="{FF2B5EF4-FFF2-40B4-BE49-F238E27FC236}">
                  <a16:creationId xmlns:a16="http://schemas.microsoft.com/office/drawing/2014/main" id="{5152DED1-8713-4484-9C64-15C0B98BD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9" y="3220"/>
              <a:ext cx="99" cy="564"/>
              <a:chOff x="2489" y="3220"/>
              <a:chExt cx="99" cy="564"/>
            </a:xfrm>
          </p:grpSpPr>
          <p:sp>
            <p:nvSpPr>
              <p:cNvPr id="432301" name="Oval 1197">
                <a:extLst>
                  <a:ext uri="{FF2B5EF4-FFF2-40B4-BE49-F238E27FC236}">
                    <a16:creationId xmlns:a16="http://schemas.microsoft.com/office/drawing/2014/main" id="{3C2B8C32-05F3-49F4-B434-74B52C65A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" y="3220"/>
                <a:ext cx="88" cy="136"/>
              </a:xfrm>
              <a:prstGeom prst="ellips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2" name="Line 1198">
                <a:extLst>
                  <a:ext uri="{FF2B5EF4-FFF2-40B4-BE49-F238E27FC236}">
                    <a16:creationId xmlns:a16="http://schemas.microsoft.com/office/drawing/2014/main" id="{448C9907-3496-4E04-94CE-1DA5854C5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336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3" name="Line 1199">
                <a:extLst>
                  <a:ext uri="{FF2B5EF4-FFF2-40B4-BE49-F238E27FC236}">
                    <a16:creationId xmlns:a16="http://schemas.microsoft.com/office/drawing/2014/main" id="{8FFD0291-122F-4F1F-B83F-B0839FDD6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9" y="360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4" name="Line 1200">
                <a:extLst>
                  <a:ext uri="{FF2B5EF4-FFF2-40B4-BE49-F238E27FC236}">
                    <a16:creationId xmlns:a16="http://schemas.microsoft.com/office/drawing/2014/main" id="{4A527AA5-5EAB-4301-9367-8C1CC3CB3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3" y="360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5" name="Line 1201">
                <a:extLst>
                  <a:ext uri="{FF2B5EF4-FFF2-40B4-BE49-F238E27FC236}">
                    <a16:creationId xmlns:a16="http://schemas.microsoft.com/office/drawing/2014/main" id="{39196B99-A647-40B0-A7A3-0A6F33C41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9" y="346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6" name="Line 1202">
                <a:extLst>
                  <a:ext uri="{FF2B5EF4-FFF2-40B4-BE49-F238E27FC236}">
                    <a16:creationId xmlns:a16="http://schemas.microsoft.com/office/drawing/2014/main" id="{DAE5FE6B-A68D-4DEB-A288-049F0C52B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3" y="346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07" name="Group 1203">
              <a:extLst>
                <a:ext uri="{FF2B5EF4-FFF2-40B4-BE49-F238E27FC236}">
                  <a16:creationId xmlns:a16="http://schemas.microsoft.com/office/drawing/2014/main" id="{305F17CF-6F11-410E-894C-9BF8A19A2C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7" y="2452"/>
              <a:ext cx="99" cy="564"/>
              <a:chOff x="3737" y="2452"/>
              <a:chExt cx="99" cy="564"/>
            </a:xfrm>
          </p:grpSpPr>
          <p:sp>
            <p:nvSpPr>
              <p:cNvPr id="432308" name="Oval 1204">
                <a:extLst>
                  <a:ext uri="{FF2B5EF4-FFF2-40B4-BE49-F238E27FC236}">
                    <a16:creationId xmlns:a16="http://schemas.microsoft.com/office/drawing/2014/main" id="{542B7056-7FD8-43B3-9368-686F143FF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8" y="2452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09" name="Line 1205">
                <a:extLst>
                  <a:ext uri="{FF2B5EF4-FFF2-40B4-BE49-F238E27FC236}">
                    <a16:creationId xmlns:a16="http://schemas.microsoft.com/office/drawing/2014/main" id="{3EC1D375-485D-402D-90EE-70C2BB0BD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60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0" name="Line 1206">
                <a:extLst>
                  <a:ext uri="{FF2B5EF4-FFF2-40B4-BE49-F238E27FC236}">
                    <a16:creationId xmlns:a16="http://schemas.microsoft.com/office/drawing/2014/main" id="{CA8F6F8D-ABDA-415C-96AB-8CB310F332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7" y="284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1" name="Line 1207">
                <a:extLst>
                  <a:ext uri="{FF2B5EF4-FFF2-40B4-BE49-F238E27FC236}">
                    <a16:creationId xmlns:a16="http://schemas.microsoft.com/office/drawing/2014/main" id="{499E9738-0C9E-4788-ACFA-C5AE0AEA0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284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2" name="Line 1208">
                <a:extLst>
                  <a:ext uri="{FF2B5EF4-FFF2-40B4-BE49-F238E27FC236}">
                    <a16:creationId xmlns:a16="http://schemas.microsoft.com/office/drawing/2014/main" id="{ECD7455C-39B2-441E-9207-268C7BAF3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7" y="269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3" name="Line 1209">
                <a:extLst>
                  <a:ext uri="{FF2B5EF4-FFF2-40B4-BE49-F238E27FC236}">
                    <a16:creationId xmlns:a16="http://schemas.microsoft.com/office/drawing/2014/main" id="{1521302E-C162-4C39-935A-EAE76BC82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269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14" name="Group 1210">
              <a:extLst>
                <a:ext uri="{FF2B5EF4-FFF2-40B4-BE49-F238E27FC236}">
                  <a16:creationId xmlns:a16="http://schemas.microsoft.com/office/drawing/2014/main" id="{2521DF73-BE62-4059-B544-80736C00C2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7" y="2548"/>
              <a:ext cx="99" cy="564"/>
              <a:chOff x="3497" y="2548"/>
              <a:chExt cx="99" cy="564"/>
            </a:xfrm>
          </p:grpSpPr>
          <p:sp>
            <p:nvSpPr>
              <p:cNvPr id="432315" name="Oval 1211">
                <a:extLst>
                  <a:ext uri="{FF2B5EF4-FFF2-40B4-BE49-F238E27FC236}">
                    <a16:creationId xmlns:a16="http://schemas.microsoft.com/office/drawing/2014/main" id="{EA7403EB-A04A-4EF7-BE86-A632FD6BC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2548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6" name="Line 1212">
                <a:extLst>
                  <a:ext uri="{FF2B5EF4-FFF2-40B4-BE49-F238E27FC236}">
                    <a16:creationId xmlns:a16="http://schemas.microsoft.com/office/drawing/2014/main" id="{BE5ACBA9-8E19-4699-948B-8281703C6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697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7" name="Line 1213">
                <a:extLst>
                  <a:ext uri="{FF2B5EF4-FFF2-40B4-BE49-F238E27FC236}">
                    <a16:creationId xmlns:a16="http://schemas.microsoft.com/office/drawing/2014/main" id="{39201674-33D8-4813-BBA4-4C395C124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7" y="2937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8" name="Line 1214">
                <a:extLst>
                  <a:ext uri="{FF2B5EF4-FFF2-40B4-BE49-F238E27FC236}">
                    <a16:creationId xmlns:a16="http://schemas.microsoft.com/office/drawing/2014/main" id="{363366D0-0306-4169-8C9B-BD54F6D5A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937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19" name="Line 1215">
                <a:extLst>
                  <a:ext uri="{FF2B5EF4-FFF2-40B4-BE49-F238E27FC236}">
                    <a16:creationId xmlns:a16="http://schemas.microsoft.com/office/drawing/2014/main" id="{FE3C881A-22BD-49DF-A163-88EF94FD6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7" y="2793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0" name="Line 1216">
                <a:extLst>
                  <a:ext uri="{FF2B5EF4-FFF2-40B4-BE49-F238E27FC236}">
                    <a16:creationId xmlns:a16="http://schemas.microsoft.com/office/drawing/2014/main" id="{B52D870D-7B9E-46E4-8A20-79A077903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2793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21" name="Group 1217">
              <a:extLst>
                <a:ext uri="{FF2B5EF4-FFF2-40B4-BE49-F238E27FC236}">
                  <a16:creationId xmlns:a16="http://schemas.microsoft.com/office/drawing/2014/main" id="{7C9E0E19-DD8F-40C2-BDE9-CF427542A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2260"/>
              <a:ext cx="99" cy="564"/>
              <a:chOff x="3929" y="2260"/>
              <a:chExt cx="99" cy="564"/>
            </a:xfrm>
          </p:grpSpPr>
          <p:sp>
            <p:nvSpPr>
              <p:cNvPr id="432322" name="Oval 1218">
                <a:extLst>
                  <a:ext uri="{FF2B5EF4-FFF2-40B4-BE49-F238E27FC236}">
                    <a16:creationId xmlns:a16="http://schemas.microsoft.com/office/drawing/2014/main" id="{5BDBA602-4AEC-4F22-AC59-ACA790ED7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2260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3" name="Line 1219">
                <a:extLst>
                  <a:ext uri="{FF2B5EF4-FFF2-40B4-BE49-F238E27FC236}">
                    <a16:creationId xmlns:a16="http://schemas.microsoft.com/office/drawing/2014/main" id="{EA3F23A9-EC2F-4000-880E-306A3B1419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240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4" name="Line 1220">
                <a:extLst>
                  <a:ext uri="{FF2B5EF4-FFF2-40B4-BE49-F238E27FC236}">
                    <a16:creationId xmlns:a16="http://schemas.microsoft.com/office/drawing/2014/main" id="{4E4FAF99-854C-4E77-8BD2-F6D8BD9BD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9" y="264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5" name="Line 1221">
                <a:extLst>
                  <a:ext uri="{FF2B5EF4-FFF2-40B4-BE49-F238E27FC236}">
                    <a16:creationId xmlns:a16="http://schemas.microsoft.com/office/drawing/2014/main" id="{0B342138-DE6D-4F35-BEE1-2DD0D799B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264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6" name="Line 1222">
                <a:extLst>
                  <a:ext uri="{FF2B5EF4-FFF2-40B4-BE49-F238E27FC236}">
                    <a16:creationId xmlns:a16="http://schemas.microsoft.com/office/drawing/2014/main" id="{F5CC44A8-C040-42CB-8A5A-6AACCBFF1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9" y="250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27" name="Line 1223">
                <a:extLst>
                  <a:ext uri="{FF2B5EF4-FFF2-40B4-BE49-F238E27FC236}">
                    <a16:creationId xmlns:a16="http://schemas.microsoft.com/office/drawing/2014/main" id="{7468660B-B837-4990-A50D-DDDA7FB9A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250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28" name="Group 1224">
              <a:extLst>
                <a:ext uri="{FF2B5EF4-FFF2-40B4-BE49-F238E27FC236}">
                  <a16:creationId xmlns:a16="http://schemas.microsoft.com/office/drawing/2014/main" id="{4213465B-AE06-457B-965A-F316EE22A7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5" y="2692"/>
              <a:ext cx="99" cy="564"/>
              <a:chOff x="4025" y="2692"/>
              <a:chExt cx="99" cy="564"/>
            </a:xfrm>
          </p:grpSpPr>
          <p:sp>
            <p:nvSpPr>
              <p:cNvPr id="432329" name="Oval 1225">
                <a:extLst>
                  <a:ext uri="{FF2B5EF4-FFF2-40B4-BE49-F238E27FC236}">
                    <a16:creationId xmlns:a16="http://schemas.microsoft.com/office/drawing/2014/main" id="{759D9FC5-4E4B-4466-A63C-A2796BDFD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" y="2692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0" name="Line 1226">
                <a:extLst>
                  <a:ext uri="{FF2B5EF4-FFF2-40B4-BE49-F238E27FC236}">
                    <a16:creationId xmlns:a16="http://schemas.microsoft.com/office/drawing/2014/main" id="{58908903-BBA4-42CF-A02C-9C4D6F10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84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1" name="Line 1227">
                <a:extLst>
                  <a:ext uri="{FF2B5EF4-FFF2-40B4-BE49-F238E27FC236}">
                    <a16:creationId xmlns:a16="http://schemas.microsoft.com/office/drawing/2014/main" id="{66D64FEE-89A7-4E9C-85B2-DBBF57EEF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308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2" name="Line 1228">
                <a:extLst>
                  <a:ext uri="{FF2B5EF4-FFF2-40B4-BE49-F238E27FC236}">
                    <a16:creationId xmlns:a16="http://schemas.microsoft.com/office/drawing/2014/main" id="{C9F136A0-DA79-4E0A-A5E4-DD64A6929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" y="308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3" name="Line 1229">
                <a:extLst>
                  <a:ext uri="{FF2B5EF4-FFF2-40B4-BE49-F238E27FC236}">
                    <a16:creationId xmlns:a16="http://schemas.microsoft.com/office/drawing/2014/main" id="{D1931934-0383-4712-B228-806273B66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293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4" name="Line 1230">
                <a:extLst>
                  <a:ext uri="{FF2B5EF4-FFF2-40B4-BE49-F238E27FC236}">
                    <a16:creationId xmlns:a16="http://schemas.microsoft.com/office/drawing/2014/main" id="{A30F9FC8-2860-43CB-9A55-2F7678E94E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" y="293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35" name="Group 1231">
              <a:extLst>
                <a:ext uri="{FF2B5EF4-FFF2-40B4-BE49-F238E27FC236}">
                  <a16:creationId xmlns:a16="http://schemas.microsoft.com/office/drawing/2014/main" id="{9D1C9D77-0026-4A11-B4C5-4097622A85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3" y="2452"/>
              <a:ext cx="99" cy="564"/>
              <a:chOff x="4553" y="2452"/>
              <a:chExt cx="99" cy="564"/>
            </a:xfrm>
          </p:grpSpPr>
          <p:sp>
            <p:nvSpPr>
              <p:cNvPr id="432336" name="Oval 1232">
                <a:extLst>
                  <a:ext uri="{FF2B5EF4-FFF2-40B4-BE49-F238E27FC236}">
                    <a16:creationId xmlns:a16="http://schemas.microsoft.com/office/drawing/2014/main" id="{EECB330F-A4B4-46C5-B194-63C0E0B64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" y="2452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7" name="Line 1233">
                <a:extLst>
                  <a:ext uri="{FF2B5EF4-FFF2-40B4-BE49-F238E27FC236}">
                    <a16:creationId xmlns:a16="http://schemas.microsoft.com/office/drawing/2014/main" id="{EF9A1480-3BA5-42F7-BA83-2734B3B25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260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8" name="Line 1234">
                <a:extLst>
                  <a:ext uri="{FF2B5EF4-FFF2-40B4-BE49-F238E27FC236}">
                    <a16:creationId xmlns:a16="http://schemas.microsoft.com/office/drawing/2014/main" id="{CF615D26-A42C-4ED6-B93B-D7FB17B1A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3" y="284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39" name="Line 1235">
                <a:extLst>
                  <a:ext uri="{FF2B5EF4-FFF2-40B4-BE49-F238E27FC236}">
                    <a16:creationId xmlns:a16="http://schemas.microsoft.com/office/drawing/2014/main" id="{729D5E5C-43BB-4250-B448-DA7F555CF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284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0" name="Line 1236">
                <a:extLst>
                  <a:ext uri="{FF2B5EF4-FFF2-40B4-BE49-F238E27FC236}">
                    <a16:creationId xmlns:a16="http://schemas.microsoft.com/office/drawing/2014/main" id="{F50106CB-C046-41BC-987B-974CA8B34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3" y="269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1" name="Line 1237">
                <a:extLst>
                  <a:ext uri="{FF2B5EF4-FFF2-40B4-BE49-F238E27FC236}">
                    <a16:creationId xmlns:a16="http://schemas.microsoft.com/office/drawing/2014/main" id="{786ADA52-C445-4037-8E85-B140B5F2F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269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42" name="Group 1238">
              <a:extLst>
                <a:ext uri="{FF2B5EF4-FFF2-40B4-BE49-F238E27FC236}">
                  <a16:creationId xmlns:a16="http://schemas.microsoft.com/office/drawing/2014/main" id="{BFE649F4-D5D3-44C1-A845-122FC8514D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3" y="2740"/>
              <a:ext cx="99" cy="564"/>
              <a:chOff x="3353" y="2740"/>
              <a:chExt cx="99" cy="564"/>
            </a:xfrm>
          </p:grpSpPr>
          <p:sp>
            <p:nvSpPr>
              <p:cNvPr id="432343" name="Oval 1239">
                <a:extLst>
                  <a:ext uri="{FF2B5EF4-FFF2-40B4-BE49-F238E27FC236}">
                    <a16:creationId xmlns:a16="http://schemas.microsoft.com/office/drawing/2014/main" id="{66FDEA37-A881-4493-8A78-D41031FC4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4" y="2740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4" name="Line 1240">
                <a:extLst>
                  <a:ext uri="{FF2B5EF4-FFF2-40B4-BE49-F238E27FC236}">
                    <a16:creationId xmlns:a16="http://schemas.microsoft.com/office/drawing/2014/main" id="{326BA574-39DD-4DCB-841D-C23E422F7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889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5" name="Line 1241">
                <a:extLst>
                  <a:ext uri="{FF2B5EF4-FFF2-40B4-BE49-F238E27FC236}">
                    <a16:creationId xmlns:a16="http://schemas.microsoft.com/office/drawing/2014/main" id="{7ACD465D-8730-4CB4-97F3-0A781D3CB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3" y="3129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6" name="Line 1242">
                <a:extLst>
                  <a:ext uri="{FF2B5EF4-FFF2-40B4-BE49-F238E27FC236}">
                    <a16:creationId xmlns:a16="http://schemas.microsoft.com/office/drawing/2014/main" id="{8187E6A3-CB37-40A4-A8A9-010BC5984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3129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7" name="Line 1243">
                <a:extLst>
                  <a:ext uri="{FF2B5EF4-FFF2-40B4-BE49-F238E27FC236}">
                    <a16:creationId xmlns:a16="http://schemas.microsoft.com/office/drawing/2014/main" id="{5A7C8813-ECFB-4418-9270-D9CDD6EEF1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3" y="2985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48" name="Line 1244">
                <a:extLst>
                  <a:ext uri="{FF2B5EF4-FFF2-40B4-BE49-F238E27FC236}">
                    <a16:creationId xmlns:a16="http://schemas.microsoft.com/office/drawing/2014/main" id="{50006930-942B-4D00-8044-A27E7C0F7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2985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49" name="Group 1245">
              <a:extLst>
                <a:ext uri="{FF2B5EF4-FFF2-40B4-BE49-F238E27FC236}">
                  <a16:creationId xmlns:a16="http://schemas.microsoft.com/office/drawing/2014/main" id="{B0D8C826-5D16-4EBF-9886-CD16D47CD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" y="2692"/>
              <a:ext cx="99" cy="564"/>
              <a:chOff x="4409" y="2692"/>
              <a:chExt cx="99" cy="564"/>
            </a:xfrm>
          </p:grpSpPr>
          <p:sp>
            <p:nvSpPr>
              <p:cNvPr id="432350" name="Oval 1246">
                <a:extLst>
                  <a:ext uri="{FF2B5EF4-FFF2-40B4-BE49-F238E27FC236}">
                    <a16:creationId xmlns:a16="http://schemas.microsoft.com/office/drawing/2014/main" id="{2509CDD2-EA38-483D-AF9F-49C9A1E86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" y="2692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1" name="Line 1247">
                <a:extLst>
                  <a:ext uri="{FF2B5EF4-FFF2-40B4-BE49-F238E27FC236}">
                    <a16:creationId xmlns:a16="http://schemas.microsoft.com/office/drawing/2014/main" id="{2014C626-55F1-444C-9CAF-B5FBEE7D1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2841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2" name="Line 1248">
                <a:extLst>
                  <a:ext uri="{FF2B5EF4-FFF2-40B4-BE49-F238E27FC236}">
                    <a16:creationId xmlns:a16="http://schemas.microsoft.com/office/drawing/2014/main" id="{11805AFA-C25C-442C-8BE6-4FAEDE9D3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9" y="3081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3" name="Line 1249">
                <a:extLst>
                  <a:ext uri="{FF2B5EF4-FFF2-40B4-BE49-F238E27FC236}">
                    <a16:creationId xmlns:a16="http://schemas.microsoft.com/office/drawing/2014/main" id="{763E4C51-0C5D-4698-B2A5-D747E328E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3081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4" name="Line 1250">
                <a:extLst>
                  <a:ext uri="{FF2B5EF4-FFF2-40B4-BE49-F238E27FC236}">
                    <a16:creationId xmlns:a16="http://schemas.microsoft.com/office/drawing/2014/main" id="{D2779289-70A8-44E3-8483-B2888E57B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9" y="2937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5" name="Line 1251">
                <a:extLst>
                  <a:ext uri="{FF2B5EF4-FFF2-40B4-BE49-F238E27FC236}">
                    <a16:creationId xmlns:a16="http://schemas.microsoft.com/office/drawing/2014/main" id="{9AA3735F-96F3-452F-9FE7-6770340D3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2937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56" name="Group 1252">
              <a:extLst>
                <a:ext uri="{FF2B5EF4-FFF2-40B4-BE49-F238E27FC236}">
                  <a16:creationId xmlns:a16="http://schemas.microsoft.com/office/drawing/2014/main" id="{5B3F48A3-3B97-43C9-B01E-B97E4C9DA6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5" y="2308"/>
              <a:ext cx="99" cy="564"/>
              <a:chOff x="4265" y="2308"/>
              <a:chExt cx="99" cy="564"/>
            </a:xfrm>
          </p:grpSpPr>
          <p:sp>
            <p:nvSpPr>
              <p:cNvPr id="432357" name="Oval 1253">
                <a:extLst>
                  <a:ext uri="{FF2B5EF4-FFF2-40B4-BE49-F238E27FC236}">
                    <a16:creationId xmlns:a16="http://schemas.microsoft.com/office/drawing/2014/main" id="{B82BC726-9A7B-494B-A198-7C01E5185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6" y="2308"/>
                <a:ext cx="88" cy="136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8" name="Line 1254">
                <a:extLst>
                  <a:ext uri="{FF2B5EF4-FFF2-40B4-BE49-F238E27FC236}">
                    <a16:creationId xmlns:a16="http://schemas.microsoft.com/office/drawing/2014/main" id="{FAE1ED88-B75D-4198-B9AD-B515A6CCF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2457"/>
                <a:ext cx="0" cy="223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59" name="Line 1255">
                <a:extLst>
                  <a:ext uri="{FF2B5EF4-FFF2-40B4-BE49-F238E27FC236}">
                    <a16:creationId xmlns:a16="http://schemas.microsoft.com/office/drawing/2014/main" id="{91C6E11F-9775-48F9-827F-1D753D5E7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2697"/>
                <a:ext cx="63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0" name="Line 1256">
                <a:extLst>
                  <a:ext uri="{FF2B5EF4-FFF2-40B4-BE49-F238E27FC236}">
                    <a16:creationId xmlns:a16="http://schemas.microsoft.com/office/drawing/2014/main" id="{7C000C5E-23BE-46E6-8B7C-6D0F0C379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2697"/>
                <a:ext cx="31" cy="175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1" name="Line 1257">
                <a:extLst>
                  <a:ext uri="{FF2B5EF4-FFF2-40B4-BE49-F238E27FC236}">
                    <a16:creationId xmlns:a16="http://schemas.microsoft.com/office/drawing/2014/main" id="{141BA22A-0E0C-4291-9D99-29A54B1DA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2553"/>
                <a:ext cx="63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2" name="Line 1258">
                <a:extLst>
                  <a:ext uri="{FF2B5EF4-FFF2-40B4-BE49-F238E27FC236}">
                    <a16:creationId xmlns:a16="http://schemas.microsoft.com/office/drawing/2014/main" id="{E02EDB56-DA30-4E7C-9EBD-E8552C258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2553"/>
                <a:ext cx="31" cy="79"/>
              </a:xfrm>
              <a:prstGeom prst="line">
                <a:avLst/>
              </a:prstGeom>
              <a:noFill/>
              <a:ln w="12700">
                <a:solidFill>
                  <a:srgbClr val="00398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63" name="Group 1259">
              <a:extLst>
                <a:ext uri="{FF2B5EF4-FFF2-40B4-BE49-F238E27FC236}">
                  <a16:creationId xmlns:a16="http://schemas.microsoft.com/office/drawing/2014/main" id="{F7E0CD59-E7FD-4D42-A42D-19B37C4A86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7" y="1492"/>
              <a:ext cx="99" cy="564"/>
              <a:chOff x="3737" y="1492"/>
              <a:chExt cx="99" cy="564"/>
            </a:xfrm>
          </p:grpSpPr>
          <p:sp>
            <p:nvSpPr>
              <p:cNvPr id="432364" name="Oval 1260">
                <a:extLst>
                  <a:ext uri="{FF2B5EF4-FFF2-40B4-BE49-F238E27FC236}">
                    <a16:creationId xmlns:a16="http://schemas.microsoft.com/office/drawing/2014/main" id="{57BF9E9F-C8A2-4D19-BA92-8F753C7E7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8" y="1492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5" name="Line 1261">
                <a:extLst>
                  <a:ext uri="{FF2B5EF4-FFF2-40B4-BE49-F238E27FC236}">
                    <a16:creationId xmlns:a16="http://schemas.microsoft.com/office/drawing/2014/main" id="{A66B0463-3A4D-47B1-A8E9-79B898E91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164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6" name="Line 1262">
                <a:extLst>
                  <a:ext uri="{FF2B5EF4-FFF2-40B4-BE49-F238E27FC236}">
                    <a16:creationId xmlns:a16="http://schemas.microsoft.com/office/drawing/2014/main" id="{05603710-F494-4DF3-8291-D7C16F955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7" y="188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7" name="Line 1263">
                <a:extLst>
                  <a:ext uri="{FF2B5EF4-FFF2-40B4-BE49-F238E27FC236}">
                    <a16:creationId xmlns:a16="http://schemas.microsoft.com/office/drawing/2014/main" id="{91568FF8-466D-4224-8DA2-F6BA9DA56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188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8" name="Line 1264">
                <a:extLst>
                  <a:ext uri="{FF2B5EF4-FFF2-40B4-BE49-F238E27FC236}">
                    <a16:creationId xmlns:a16="http://schemas.microsoft.com/office/drawing/2014/main" id="{63D262DF-DA62-46E5-817D-450ED15E9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7" y="173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69" name="Line 1265">
                <a:extLst>
                  <a:ext uri="{FF2B5EF4-FFF2-40B4-BE49-F238E27FC236}">
                    <a16:creationId xmlns:a16="http://schemas.microsoft.com/office/drawing/2014/main" id="{6C0676C3-64EE-49C0-A477-2D5766C6E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1" y="173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70" name="Group 1266">
              <a:extLst>
                <a:ext uri="{FF2B5EF4-FFF2-40B4-BE49-F238E27FC236}">
                  <a16:creationId xmlns:a16="http://schemas.microsoft.com/office/drawing/2014/main" id="{F428046B-A214-495F-83F4-AF782B3A63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7" y="1588"/>
              <a:ext cx="99" cy="564"/>
              <a:chOff x="3497" y="1588"/>
              <a:chExt cx="99" cy="564"/>
            </a:xfrm>
          </p:grpSpPr>
          <p:sp>
            <p:nvSpPr>
              <p:cNvPr id="432371" name="Oval 1267">
                <a:extLst>
                  <a:ext uri="{FF2B5EF4-FFF2-40B4-BE49-F238E27FC236}">
                    <a16:creationId xmlns:a16="http://schemas.microsoft.com/office/drawing/2014/main" id="{71120D11-2BF5-4E83-BC5B-DD0E88A1A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1588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2" name="Line 1268">
                <a:extLst>
                  <a:ext uri="{FF2B5EF4-FFF2-40B4-BE49-F238E27FC236}">
                    <a16:creationId xmlns:a16="http://schemas.microsoft.com/office/drawing/2014/main" id="{AD20BB67-BC1F-480A-8DBD-727EEF90C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737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3" name="Line 1269">
                <a:extLst>
                  <a:ext uri="{FF2B5EF4-FFF2-40B4-BE49-F238E27FC236}">
                    <a16:creationId xmlns:a16="http://schemas.microsoft.com/office/drawing/2014/main" id="{D518B37C-B5C5-4736-AE36-511D6B024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7" y="1977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4" name="Line 1270">
                <a:extLst>
                  <a:ext uri="{FF2B5EF4-FFF2-40B4-BE49-F238E27FC236}">
                    <a16:creationId xmlns:a16="http://schemas.microsoft.com/office/drawing/2014/main" id="{0124E31C-0468-413C-8F7E-54771426E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1977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5" name="Line 1271">
                <a:extLst>
                  <a:ext uri="{FF2B5EF4-FFF2-40B4-BE49-F238E27FC236}">
                    <a16:creationId xmlns:a16="http://schemas.microsoft.com/office/drawing/2014/main" id="{07370EEF-7FDE-46BE-8D13-CE2F59908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7" y="1833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6" name="Line 1272">
                <a:extLst>
                  <a:ext uri="{FF2B5EF4-FFF2-40B4-BE49-F238E27FC236}">
                    <a16:creationId xmlns:a16="http://schemas.microsoft.com/office/drawing/2014/main" id="{EFC94C59-DCB1-4583-9E34-DC8BCF961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1" y="1833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77" name="Group 1273">
              <a:extLst>
                <a:ext uri="{FF2B5EF4-FFF2-40B4-BE49-F238E27FC236}">
                  <a16:creationId xmlns:a16="http://schemas.microsoft.com/office/drawing/2014/main" id="{D242ADD6-8AA2-4814-8E35-74951994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1300"/>
              <a:ext cx="99" cy="564"/>
              <a:chOff x="3929" y="1300"/>
              <a:chExt cx="99" cy="564"/>
            </a:xfrm>
          </p:grpSpPr>
          <p:sp>
            <p:nvSpPr>
              <p:cNvPr id="432378" name="Oval 1274">
                <a:extLst>
                  <a:ext uri="{FF2B5EF4-FFF2-40B4-BE49-F238E27FC236}">
                    <a16:creationId xmlns:a16="http://schemas.microsoft.com/office/drawing/2014/main" id="{8F9E2DA2-C57D-47A4-A9A4-E013F0B80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1300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79" name="Line 1275">
                <a:extLst>
                  <a:ext uri="{FF2B5EF4-FFF2-40B4-BE49-F238E27FC236}">
                    <a16:creationId xmlns:a16="http://schemas.microsoft.com/office/drawing/2014/main" id="{9B1FB15E-D60B-4F4D-9759-B26D3BFEE2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44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0" name="Line 1276">
                <a:extLst>
                  <a:ext uri="{FF2B5EF4-FFF2-40B4-BE49-F238E27FC236}">
                    <a16:creationId xmlns:a16="http://schemas.microsoft.com/office/drawing/2014/main" id="{BFA06919-B153-482D-B6AF-BEAC1FB07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9" y="168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1" name="Line 1277">
                <a:extLst>
                  <a:ext uri="{FF2B5EF4-FFF2-40B4-BE49-F238E27FC236}">
                    <a16:creationId xmlns:a16="http://schemas.microsoft.com/office/drawing/2014/main" id="{529BA4C2-48E6-4B1F-B32E-1A2639756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68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2" name="Line 1278">
                <a:extLst>
                  <a:ext uri="{FF2B5EF4-FFF2-40B4-BE49-F238E27FC236}">
                    <a16:creationId xmlns:a16="http://schemas.microsoft.com/office/drawing/2014/main" id="{66E3A0B5-0E2E-44AC-B578-6E07EB54A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9" y="154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3" name="Line 1279">
                <a:extLst>
                  <a:ext uri="{FF2B5EF4-FFF2-40B4-BE49-F238E27FC236}">
                    <a16:creationId xmlns:a16="http://schemas.microsoft.com/office/drawing/2014/main" id="{41C74DF0-C419-4C49-A47B-3357D926B7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3" y="154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84" name="Group 1280">
              <a:extLst>
                <a:ext uri="{FF2B5EF4-FFF2-40B4-BE49-F238E27FC236}">
                  <a16:creationId xmlns:a16="http://schemas.microsoft.com/office/drawing/2014/main" id="{4E5595DE-9330-473D-8EEC-0992AB2C20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5" y="1732"/>
              <a:ext cx="99" cy="564"/>
              <a:chOff x="4025" y="1732"/>
              <a:chExt cx="99" cy="564"/>
            </a:xfrm>
          </p:grpSpPr>
          <p:sp>
            <p:nvSpPr>
              <p:cNvPr id="432385" name="Oval 1281">
                <a:extLst>
                  <a:ext uri="{FF2B5EF4-FFF2-40B4-BE49-F238E27FC236}">
                    <a16:creationId xmlns:a16="http://schemas.microsoft.com/office/drawing/2014/main" id="{5904D27E-5795-42AC-A992-D0C2D1137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" y="1732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6" name="Line 1282">
                <a:extLst>
                  <a:ext uri="{FF2B5EF4-FFF2-40B4-BE49-F238E27FC236}">
                    <a16:creationId xmlns:a16="http://schemas.microsoft.com/office/drawing/2014/main" id="{903039D9-6577-4927-AAE2-2EADBC7DD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88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7" name="Line 1283">
                <a:extLst>
                  <a:ext uri="{FF2B5EF4-FFF2-40B4-BE49-F238E27FC236}">
                    <a16:creationId xmlns:a16="http://schemas.microsoft.com/office/drawing/2014/main" id="{6E179825-1136-40CE-8DBE-4578791C5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212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8" name="Line 1284">
                <a:extLst>
                  <a:ext uri="{FF2B5EF4-FFF2-40B4-BE49-F238E27FC236}">
                    <a16:creationId xmlns:a16="http://schemas.microsoft.com/office/drawing/2014/main" id="{CD20DB46-3BAB-47F2-B0CF-12A678A3B1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" y="212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89" name="Line 1285">
                <a:extLst>
                  <a:ext uri="{FF2B5EF4-FFF2-40B4-BE49-F238E27FC236}">
                    <a16:creationId xmlns:a16="http://schemas.microsoft.com/office/drawing/2014/main" id="{B54FB6B1-CDDF-48E3-807A-0C83F74A1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25" y="197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0" name="Line 1286">
                <a:extLst>
                  <a:ext uri="{FF2B5EF4-FFF2-40B4-BE49-F238E27FC236}">
                    <a16:creationId xmlns:a16="http://schemas.microsoft.com/office/drawing/2014/main" id="{D5DFAA36-6662-40A4-8B42-1FC0C9961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" y="197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91" name="Group 1287">
              <a:extLst>
                <a:ext uri="{FF2B5EF4-FFF2-40B4-BE49-F238E27FC236}">
                  <a16:creationId xmlns:a16="http://schemas.microsoft.com/office/drawing/2014/main" id="{0E170E8B-BBF8-4196-B879-C22C72593C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3" y="1492"/>
              <a:ext cx="99" cy="564"/>
              <a:chOff x="4553" y="1492"/>
              <a:chExt cx="99" cy="564"/>
            </a:xfrm>
          </p:grpSpPr>
          <p:sp>
            <p:nvSpPr>
              <p:cNvPr id="432392" name="Oval 1288">
                <a:extLst>
                  <a:ext uri="{FF2B5EF4-FFF2-40B4-BE49-F238E27FC236}">
                    <a16:creationId xmlns:a16="http://schemas.microsoft.com/office/drawing/2014/main" id="{81AE1970-5344-4D6A-9713-08FBFA3F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" y="1492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3" name="Line 1289">
                <a:extLst>
                  <a:ext uri="{FF2B5EF4-FFF2-40B4-BE49-F238E27FC236}">
                    <a16:creationId xmlns:a16="http://schemas.microsoft.com/office/drawing/2014/main" id="{3C830E03-D697-43AE-9E6D-F95809A4D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164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4" name="Line 1290">
                <a:extLst>
                  <a:ext uri="{FF2B5EF4-FFF2-40B4-BE49-F238E27FC236}">
                    <a16:creationId xmlns:a16="http://schemas.microsoft.com/office/drawing/2014/main" id="{3075C61D-4834-4516-B55A-762B0FA6F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3" y="188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5" name="Line 1291">
                <a:extLst>
                  <a:ext uri="{FF2B5EF4-FFF2-40B4-BE49-F238E27FC236}">
                    <a16:creationId xmlns:a16="http://schemas.microsoft.com/office/drawing/2014/main" id="{BAB83B23-064F-4F1E-B999-EAC8DEFAB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188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6" name="Line 1292">
                <a:extLst>
                  <a:ext uri="{FF2B5EF4-FFF2-40B4-BE49-F238E27FC236}">
                    <a16:creationId xmlns:a16="http://schemas.microsoft.com/office/drawing/2014/main" id="{040639BC-2C66-4B60-B735-F0CDD3BDB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3" y="173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397" name="Line 1293">
                <a:extLst>
                  <a:ext uri="{FF2B5EF4-FFF2-40B4-BE49-F238E27FC236}">
                    <a16:creationId xmlns:a16="http://schemas.microsoft.com/office/drawing/2014/main" id="{03F7624D-977C-4A3D-9E1C-C7F7441C3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173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398" name="Group 1294">
              <a:extLst>
                <a:ext uri="{FF2B5EF4-FFF2-40B4-BE49-F238E27FC236}">
                  <a16:creationId xmlns:a16="http://schemas.microsoft.com/office/drawing/2014/main" id="{DF24FB7D-522E-41A1-8293-31ECF58D8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1" y="1828"/>
              <a:ext cx="99" cy="564"/>
              <a:chOff x="3641" y="1828"/>
              <a:chExt cx="99" cy="564"/>
            </a:xfrm>
          </p:grpSpPr>
          <p:sp>
            <p:nvSpPr>
              <p:cNvPr id="432399" name="Oval 1295">
                <a:extLst>
                  <a:ext uri="{FF2B5EF4-FFF2-40B4-BE49-F238E27FC236}">
                    <a16:creationId xmlns:a16="http://schemas.microsoft.com/office/drawing/2014/main" id="{B7D742DD-24E5-455D-9D88-73E987184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" y="1828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0" name="Line 1296">
                <a:extLst>
                  <a:ext uri="{FF2B5EF4-FFF2-40B4-BE49-F238E27FC236}">
                    <a16:creationId xmlns:a16="http://schemas.microsoft.com/office/drawing/2014/main" id="{F6B3DF19-7370-4C35-94FB-9FCFD9D1C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977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1" name="Line 1297">
                <a:extLst>
                  <a:ext uri="{FF2B5EF4-FFF2-40B4-BE49-F238E27FC236}">
                    <a16:creationId xmlns:a16="http://schemas.microsoft.com/office/drawing/2014/main" id="{6F9877AC-6325-4E3A-8A8A-234F29667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217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2" name="Line 1298">
                <a:extLst>
                  <a:ext uri="{FF2B5EF4-FFF2-40B4-BE49-F238E27FC236}">
                    <a16:creationId xmlns:a16="http://schemas.microsoft.com/office/drawing/2014/main" id="{F39605FA-A022-4649-A192-408BD5F3B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5" y="2217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3" name="Line 1299">
                <a:extLst>
                  <a:ext uri="{FF2B5EF4-FFF2-40B4-BE49-F238E27FC236}">
                    <a16:creationId xmlns:a16="http://schemas.microsoft.com/office/drawing/2014/main" id="{EE3124C7-481B-4970-8A77-5E76C3A89F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1" y="2073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4" name="Line 1300">
                <a:extLst>
                  <a:ext uri="{FF2B5EF4-FFF2-40B4-BE49-F238E27FC236}">
                    <a16:creationId xmlns:a16="http://schemas.microsoft.com/office/drawing/2014/main" id="{985C39D7-99F6-466A-9BAC-C9F15E48B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5" y="2073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405" name="Group 1301">
              <a:extLst>
                <a:ext uri="{FF2B5EF4-FFF2-40B4-BE49-F238E27FC236}">
                  <a16:creationId xmlns:a16="http://schemas.microsoft.com/office/drawing/2014/main" id="{223F4401-C967-4A3C-9681-402AB95E8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3" y="1780"/>
              <a:ext cx="99" cy="564"/>
              <a:chOff x="3353" y="1780"/>
              <a:chExt cx="99" cy="564"/>
            </a:xfrm>
          </p:grpSpPr>
          <p:sp>
            <p:nvSpPr>
              <p:cNvPr id="432406" name="Oval 1302">
                <a:extLst>
                  <a:ext uri="{FF2B5EF4-FFF2-40B4-BE49-F238E27FC236}">
                    <a16:creationId xmlns:a16="http://schemas.microsoft.com/office/drawing/2014/main" id="{4D3E6213-85AF-4F4E-9732-5904D49B2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4" y="1780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7" name="Line 1303">
                <a:extLst>
                  <a:ext uri="{FF2B5EF4-FFF2-40B4-BE49-F238E27FC236}">
                    <a16:creationId xmlns:a16="http://schemas.microsoft.com/office/drawing/2014/main" id="{69AB0CA3-6F01-4F3D-8A66-56C95AB475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92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8" name="Line 1304">
                <a:extLst>
                  <a:ext uri="{FF2B5EF4-FFF2-40B4-BE49-F238E27FC236}">
                    <a16:creationId xmlns:a16="http://schemas.microsoft.com/office/drawing/2014/main" id="{38773099-EF57-4DEB-A636-3BA5CBB5E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3" y="216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09" name="Line 1305">
                <a:extLst>
                  <a:ext uri="{FF2B5EF4-FFF2-40B4-BE49-F238E27FC236}">
                    <a16:creationId xmlns:a16="http://schemas.microsoft.com/office/drawing/2014/main" id="{FCBD49A7-FCF0-4800-BF4A-EEABF895E9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216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0" name="Line 1306">
                <a:extLst>
                  <a:ext uri="{FF2B5EF4-FFF2-40B4-BE49-F238E27FC236}">
                    <a16:creationId xmlns:a16="http://schemas.microsoft.com/office/drawing/2014/main" id="{82366485-CCA3-4173-96A7-215E51902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3" y="202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1" name="Line 1307">
                <a:extLst>
                  <a:ext uri="{FF2B5EF4-FFF2-40B4-BE49-F238E27FC236}">
                    <a16:creationId xmlns:a16="http://schemas.microsoft.com/office/drawing/2014/main" id="{26C22055-3424-4E56-95F2-2996CC47E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7" y="202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412" name="Group 1308">
              <a:extLst>
                <a:ext uri="{FF2B5EF4-FFF2-40B4-BE49-F238E27FC236}">
                  <a16:creationId xmlns:a16="http://schemas.microsoft.com/office/drawing/2014/main" id="{08EB59AA-645B-4A1E-A244-5A19775AA3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9" y="1780"/>
              <a:ext cx="99" cy="564"/>
              <a:chOff x="4169" y="1780"/>
              <a:chExt cx="99" cy="564"/>
            </a:xfrm>
          </p:grpSpPr>
          <p:sp>
            <p:nvSpPr>
              <p:cNvPr id="432413" name="Oval 1309">
                <a:extLst>
                  <a:ext uri="{FF2B5EF4-FFF2-40B4-BE49-F238E27FC236}">
                    <a16:creationId xmlns:a16="http://schemas.microsoft.com/office/drawing/2014/main" id="{16B67915-5282-490A-AFF6-3466911E5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1780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4" name="Line 1310">
                <a:extLst>
                  <a:ext uri="{FF2B5EF4-FFF2-40B4-BE49-F238E27FC236}">
                    <a16:creationId xmlns:a16="http://schemas.microsoft.com/office/drawing/2014/main" id="{2CACBF00-3CD5-4E5D-92B3-04D1A4FBE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1929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5" name="Line 1311">
                <a:extLst>
                  <a:ext uri="{FF2B5EF4-FFF2-40B4-BE49-F238E27FC236}">
                    <a16:creationId xmlns:a16="http://schemas.microsoft.com/office/drawing/2014/main" id="{2EDF55A1-3D33-4327-BBEA-583F3F592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2169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6" name="Line 1312">
                <a:extLst>
                  <a:ext uri="{FF2B5EF4-FFF2-40B4-BE49-F238E27FC236}">
                    <a16:creationId xmlns:a16="http://schemas.microsoft.com/office/drawing/2014/main" id="{3A81C470-29DC-41D3-B51A-4E4E64E24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2169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7" name="Line 1313">
                <a:extLst>
                  <a:ext uri="{FF2B5EF4-FFF2-40B4-BE49-F238E27FC236}">
                    <a16:creationId xmlns:a16="http://schemas.microsoft.com/office/drawing/2014/main" id="{FE89FB80-0B99-4951-8567-FA3B53137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9" y="2025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18" name="Line 1314">
                <a:extLst>
                  <a:ext uri="{FF2B5EF4-FFF2-40B4-BE49-F238E27FC236}">
                    <a16:creationId xmlns:a16="http://schemas.microsoft.com/office/drawing/2014/main" id="{3385E125-DA04-4417-B767-CD3852B5B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2025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419" name="Group 1315">
              <a:extLst>
                <a:ext uri="{FF2B5EF4-FFF2-40B4-BE49-F238E27FC236}">
                  <a16:creationId xmlns:a16="http://schemas.microsoft.com/office/drawing/2014/main" id="{4A65AAEE-294A-4233-8ED6-ED59832E1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9" y="1732"/>
              <a:ext cx="99" cy="564"/>
              <a:chOff x="4409" y="1732"/>
              <a:chExt cx="99" cy="564"/>
            </a:xfrm>
          </p:grpSpPr>
          <p:sp>
            <p:nvSpPr>
              <p:cNvPr id="432420" name="Oval 1316">
                <a:extLst>
                  <a:ext uri="{FF2B5EF4-FFF2-40B4-BE49-F238E27FC236}">
                    <a16:creationId xmlns:a16="http://schemas.microsoft.com/office/drawing/2014/main" id="{AEDED610-E9D6-44CC-A33B-7132763D88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" y="1732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1" name="Line 1317">
                <a:extLst>
                  <a:ext uri="{FF2B5EF4-FFF2-40B4-BE49-F238E27FC236}">
                    <a16:creationId xmlns:a16="http://schemas.microsoft.com/office/drawing/2014/main" id="{73799747-D757-4700-85CA-4BE7091D2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881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2" name="Line 1318">
                <a:extLst>
                  <a:ext uri="{FF2B5EF4-FFF2-40B4-BE49-F238E27FC236}">
                    <a16:creationId xmlns:a16="http://schemas.microsoft.com/office/drawing/2014/main" id="{6528CA55-7843-416D-96A1-81E18CE42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9" y="2121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3" name="Line 1319">
                <a:extLst>
                  <a:ext uri="{FF2B5EF4-FFF2-40B4-BE49-F238E27FC236}">
                    <a16:creationId xmlns:a16="http://schemas.microsoft.com/office/drawing/2014/main" id="{BA502025-525B-4C17-95D1-D00E05EA6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2121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4" name="Line 1320">
                <a:extLst>
                  <a:ext uri="{FF2B5EF4-FFF2-40B4-BE49-F238E27FC236}">
                    <a16:creationId xmlns:a16="http://schemas.microsoft.com/office/drawing/2014/main" id="{A4CCC0CF-4225-47AA-888F-D71305B6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9" y="1977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5" name="Line 1321">
                <a:extLst>
                  <a:ext uri="{FF2B5EF4-FFF2-40B4-BE49-F238E27FC236}">
                    <a16:creationId xmlns:a16="http://schemas.microsoft.com/office/drawing/2014/main" id="{0DC692AD-730D-420C-97A6-DA6AD0C66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1977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426" name="Group 1322">
              <a:extLst>
                <a:ext uri="{FF2B5EF4-FFF2-40B4-BE49-F238E27FC236}">
                  <a16:creationId xmlns:a16="http://schemas.microsoft.com/office/drawing/2014/main" id="{B15C416C-C88B-4D91-9D26-BBBA9B31C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5" y="1348"/>
              <a:ext cx="99" cy="564"/>
              <a:chOff x="4265" y="1348"/>
              <a:chExt cx="99" cy="564"/>
            </a:xfrm>
          </p:grpSpPr>
          <p:sp>
            <p:nvSpPr>
              <p:cNvPr id="432427" name="Oval 1323">
                <a:extLst>
                  <a:ext uri="{FF2B5EF4-FFF2-40B4-BE49-F238E27FC236}">
                    <a16:creationId xmlns:a16="http://schemas.microsoft.com/office/drawing/2014/main" id="{301F522C-197B-409B-B1B2-A621D9C8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6" y="1348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8" name="Line 1324">
                <a:extLst>
                  <a:ext uri="{FF2B5EF4-FFF2-40B4-BE49-F238E27FC236}">
                    <a16:creationId xmlns:a16="http://schemas.microsoft.com/office/drawing/2014/main" id="{12D8D6B8-B5F6-4029-B4DA-F8D23B088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497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29" name="Line 1325">
                <a:extLst>
                  <a:ext uri="{FF2B5EF4-FFF2-40B4-BE49-F238E27FC236}">
                    <a16:creationId xmlns:a16="http://schemas.microsoft.com/office/drawing/2014/main" id="{0CAF0B22-03E5-4ADB-8971-11165E624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1737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0" name="Line 1326">
                <a:extLst>
                  <a:ext uri="{FF2B5EF4-FFF2-40B4-BE49-F238E27FC236}">
                    <a16:creationId xmlns:a16="http://schemas.microsoft.com/office/drawing/2014/main" id="{BFEB1471-C47F-48F4-B26F-2CEE1A727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1737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1" name="Line 1327">
                <a:extLst>
                  <a:ext uri="{FF2B5EF4-FFF2-40B4-BE49-F238E27FC236}">
                    <a16:creationId xmlns:a16="http://schemas.microsoft.com/office/drawing/2014/main" id="{08A7DE11-B1D4-42A8-BE1C-871C1DCE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5" y="1593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2" name="Line 1328">
                <a:extLst>
                  <a:ext uri="{FF2B5EF4-FFF2-40B4-BE49-F238E27FC236}">
                    <a16:creationId xmlns:a16="http://schemas.microsoft.com/office/drawing/2014/main" id="{01C15D11-DE4C-4E2D-90B7-FA14FE212D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9" y="1593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2433" name="Group 1329">
              <a:extLst>
                <a:ext uri="{FF2B5EF4-FFF2-40B4-BE49-F238E27FC236}">
                  <a16:creationId xmlns:a16="http://schemas.microsoft.com/office/drawing/2014/main" id="{E3DA9786-31FD-49FD-ABB8-FC9D472DAC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3" y="1876"/>
              <a:ext cx="99" cy="564"/>
              <a:chOff x="3833" y="1876"/>
              <a:chExt cx="99" cy="564"/>
            </a:xfrm>
          </p:grpSpPr>
          <p:sp>
            <p:nvSpPr>
              <p:cNvPr id="432434" name="Oval 1330">
                <a:extLst>
                  <a:ext uri="{FF2B5EF4-FFF2-40B4-BE49-F238E27FC236}">
                    <a16:creationId xmlns:a16="http://schemas.microsoft.com/office/drawing/2014/main" id="{99E0C967-DF3E-488C-BD8A-B1B855AB8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1876"/>
                <a:ext cx="88" cy="136"/>
              </a:xfrm>
              <a:prstGeom prst="ellipse">
                <a:avLst/>
              </a:prstGeom>
              <a:solidFill>
                <a:srgbClr val="336600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5" name="Line 1331">
                <a:extLst>
                  <a:ext uri="{FF2B5EF4-FFF2-40B4-BE49-F238E27FC236}">
                    <a16:creationId xmlns:a16="http://schemas.microsoft.com/office/drawing/2014/main" id="{6773945F-DC5D-4D48-95E3-70D18FF55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025"/>
                <a:ext cx="0" cy="22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6" name="Line 1332">
                <a:extLst>
                  <a:ext uri="{FF2B5EF4-FFF2-40B4-BE49-F238E27FC236}">
                    <a16:creationId xmlns:a16="http://schemas.microsoft.com/office/drawing/2014/main" id="{C352AE86-9E62-4B11-B3AA-24FC32DA73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3" y="2265"/>
                <a:ext cx="63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7" name="Line 1333">
                <a:extLst>
                  <a:ext uri="{FF2B5EF4-FFF2-40B4-BE49-F238E27FC236}">
                    <a16:creationId xmlns:a16="http://schemas.microsoft.com/office/drawing/2014/main" id="{A0B1055C-25AA-4B2A-88FF-C46138A16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7" y="2265"/>
                <a:ext cx="31" cy="1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8" name="Line 1334">
                <a:extLst>
                  <a:ext uri="{FF2B5EF4-FFF2-40B4-BE49-F238E27FC236}">
                    <a16:creationId xmlns:a16="http://schemas.microsoft.com/office/drawing/2014/main" id="{C23C3502-3B5F-48D4-990A-F0F6AABA4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3" y="2121"/>
                <a:ext cx="63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439" name="Line 1335">
                <a:extLst>
                  <a:ext uri="{FF2B5EF4-FFF2-40B4-BE49-F238E27FC236}">
                    <a16:creationId xmlns:a16="http://schemas.microsoft.com/office/drawing/2014/main" id="{1DBCC724-1832-4BB7-A902-4279DB6F0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7" y="2121"/>
                <a:ext cx="31" cy="7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7123" name="AutoShape 467">
            <a:extLst>
              <a:ext uri="{FF2B5EF4-FFF2-40B4-BE49-F238E27FC236}">
                <a16:creationId xmlns:a16="http://schemas.microsoft.com/office/drawing/2014/main" id="{08FCB07B-1463-4FA2-B462-826242A10186}"/>
              </a:ext>
            </a:extLst>
          </p:cNvPr>
          <p:cNvSpPr>
            <a:spLocks noChangeArrowheads="1"/>
          </p:cNvSpPr>
          <p:nvPr/>
        </p:nvSpPr>
        <p:spPr bwMode="auto">
          <a:xfrm rot="18491440">
            <a:off x="8077200" y="1752600"/>
            <a:ext cx="762000" cy="762000"/>
          </a:xfrm>
          <a:prstGeom prst="lef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71C63-1CC0-48DD-B501-5553069C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28" y="905933"/>
            <a:ext cx="695134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9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F42F6-AB63-48A3-B0BD-27C20E95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41" y="905933"/>
            <a:ext cx="772372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1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8A49-BC8E-0638-CC7D-8643E5FB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Marketing 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0C67F-CAE3-FD27-78E9-F3C22B2534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LK" dirty="0"/>
              <a:t>Good </a:t>
            </a:r>
          </a:p>
          <a:p>
            <a:pPr lvl="1"/>
            <a:r>
              <a:rPr lang="en-LK" dirty="0"/>
              <a:t>Product</a:t>
            </a:r>
          </a:p>
          <a:p>
            <a:pPr lvl="1"/>
            <a:r>
              <a:rPr lang="en-LK" dirty="0"/>
              <a:t>Price </a:t>
            </a:r>
          </a:p>
          <a:p>
            <a:pPr lvl="1"/>
            <a:r>
              <a:rPr lang="en-LK" dirty="0"/>
              <a:t>Place</a:t>
            </a:r>
          </a:p>
          <a:p>
            <a:pPr lvl="1"/>
            <a:r>
              <a:rPr lang="en-LK" dirty="0"/>
              <a:t>Promotion</a:t>
            </a:r>
          </a:p>
          <a:p>
            <a:pPr marL="457200" lvl="1" indent="0">
              <a:buNone/>
            </a:pPr>
            <a:endParaRPr lang="en-L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6A7DE-A298-562A-FBB7-CB354AB96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LK" dirty="0"/>
              <a:t>Service </a:t>
            </a:r>
          </a:p>
          <a:p>
            <a:pPr lvl="1"/>
            <a:r>
              <a:rPr lang="en-LK" dirty="0"/>
              <a:t>Product</a:t>
            </a:r>
          </a:p>
          <a:p>
            <a:pPr lvl="1"/>
            <a:r>
              <a:rPr lang="en-LK" dirty="0"/>
              <a:t>Price </a:t>
            </a:r>
          </a:p>
          <a:p>
            <a:pPr lvl="1"/>
            <a:r>
              <a:rPr lang="en-LK" dirty="0"/>
              <a:t>Place</a:t>
            </a:r>
          </a:p>
          <a:p>
            <a:pPr lvl="1"/>
            <a:r>
              <a:rPr lang="en-LK" dirty="0"/>
              <a:t>Promotion</a:t>
            </a:r>
          </a:p>
          <a:p>
            <a:pPr lvl="1"/>
            <a:r>
              <a:rPr lang="en-LK" dirty="0"/>
              <a:t>People</a:t>
            </a:r>
          </a:p>
          <a:p>
            <a:pPr lvl="1"/>
            <a:r>
              <a:rPr lang="en-LK" dirty="0"/>
              <a:t>Process</a:t>
            </a:r>
          </a:p>
          <a:p>
            <a:pPr lvl="1"/>
            <a:r>
              <a:rPr lang="en-LK" dirty="0"/>
              <a:t>Physical Evidence</a:t>
            </a:r>
          </a:p>
        </p:txBody>
      </p:sp>
    </p:spTree>
    <p:extLst>
      <p:ext uri="{BB962C8B-B14F-4D97-AF65-F5344CB8AC3E}">
        <p14:creationId xmlns:p14="http://schemas.microsoft.com/office/powerpoint/2010/main" val="91173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9A04-79F0-4F5B-893C-177C5E22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772" y="145809"/>
            <a:ext cx="8911687" cy="641982"/>
          </a:xfrm>
        </p:spPr>
        <p:txBody>
          <a:bodyPr/>
          <a:lstStyle/>
          <a:p>
            <a:r>
              <a:rPr lang="en-US" dirty="0"/>
              <a:t>Iceberg theory in Marketing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0D29E-8A16-4253-A0BE-427CF50E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35" y="997191"/>
            <a:ext cx="6991350" cy="5715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E4716F-9CE3-4201-B59E-1BD397D9664C}"/>
              </a:ext>
            </a:extLst>
          </p:cNvPr>
          <p:cNvCxnSpPr/>
          <p:nvPr/>
        </p:nvCxnSpPr>
        <p:spPr>
          <a:xfrm>
            <a:off x="1022112" y="2433711"/>
            <a:ext cx="907366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3B278C-B105-43E1-9EF5-7A3832D5D5F8}"/>
              </a:ext>
            </a:extLst>
          </p:cNvPr>
          <p:cNvSpPr txBox="1"/>
          <p:nvPr/>
        </p:nvSpPr>
        <p:spPr>
          <a:xfrm>
            <a:off x="10208455" y="2220909"/>
            <a:ext cx="19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level </a:t>
            </a:r>
          </a:p>
        </p:txBody>
      </p:sp>
    </p:spTree>
    <p:extLst>
      <p:ext uri="{BB962C8B-B14F-4D97-AF65-F5344CB8AC3E}">
        <p14:creationId xmlns:p14="http://schemas.microsoft.com/office/powerpoint/2010/main" val="137044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group of cell phones&#10;&#10;Description automatically generated">
            <a:extLst>
              <a:ext uri="{FF2B5EF4-FFF2-40B4-BE49-F238E27FC236}">
                <a16:creationId xmlns:a16="http://schemas.microsoft.com/office/drawing/2014/main" id="{5874CE76-0AB8-1D64-A697-E681A1770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2" r="-1" b="25143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6916" y="4854346"/>
            <a:ext cx="10407602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41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 you need a salesperson to sell this?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135984" y="5826454"/>
            <a:ext cx="838199" cy="833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529941A4-ABB0-4B65-A72F-502676C31EDD}" type="slidenum">
              <a:rPr kumimoji="1" lang="en-US" altLang="ja-JP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kumimoji="1" lang="en-US" altLang="ja-JP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332656"/>
            <a:ext cx="8229600" cy="653210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/>
              <a:t>Definitions of  Marketing</a:t>
            </a:r>
            <a:endParaRPr kumimoji="1" lang="ja-JP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30" y="1615691"/>
            <a:ext cx="8229600" cy="4752528"/>
          </a:xfrm>
        </p:spPr>
        <p:txBody>
          <a:bodyPr>
            <a:normAutofit/>
          </a:bodyPr>
          <a:lstStyle/>
          <a:p>
            <a:pPr algn="just"/>
            <a:r>
              <a:rPr lang="en-US" altLang="ja-JP" b="1" dirty="0">
                <a:solidFill>
                  <a:srgbClr val="FF0000"/>
                </a:solidFill>
              </a:rPr>
              <a:t>Definition  01:</a:t>
            </a:r>
          </a:p>
          <a:p>
            <a:pPr marL="0" indent="0" algn="just">
              <a:buNone/>
            </a:pPr>
            <a:r>
              <a:rPr lang="en-US" altLang="ja-JP" dirty="0"/>
              <a:t>  “Marketing is the management process responsible for </a:t>
            </a:r>
            <a:r>
              <a:rPr lang="en-US" altLang="ja-JP" b="1" u="sng" dirty="0"/>
              <a:t>I</a:t>
            </a:r>
            <a:r>
              <a:rPr lang="en-US" altLang="ja-JP" u="sng" dirty="0"/>
              <a:t>dentifying</a:t>
            </a:r>
            <a:r>
              <a:rPr lang="en-US" altLang="ja-JP" dirty="0"/>
              <a:t>, </a:t>
            </a:r>
            <a:r>
              <a:rPr lang="en-US" altLang="ja-JP" b="1" u="sng" dirty="0"/>
              <a:t>A</a:t>
            </a:r>
            <a:r>
              <a:rPr lang="en-US" altLang="ja-JP" u="sng" dirty="0"/>
              <a:t>nticipating</a:t>
            </a:r>
            <a:r>
              <a:rPr lang="en-US" altLang="ja-JP" dirty="0"/>
              <a:t> and </a:t>
            </a:r>
            <a:r>
              <a:rPr lang="en-US" altLang="ja-JP" b="1" u="sng" dirty="0"/>
              <a:t>S</a:t>
            </a:r>
            <a:r>
              <a:rPr lang="en-US" altLang="ja-JP" u="sng" dirty="0"/>
              <a:t>atisfying</a:t>
            </a:r>
            <a:r>
              <a:rPr lang="en-US" altLang="ja-JP" dirty="0"/>
              <a:t> customers’ requirements </a:t>
            </a:r>
            <a:r>
              <a:rPr lang="en-US" altLang="ja-JP" b="1" u="sng" dirty="0"/>
              <a:t>at a profit</a:t>
            </a:r>
            <a:r>
              <a:rPr lang="en-US" altLang="ja-JP" dirty="0"/>
              <a:t>.”</a:t>
            </a:r>
          </a:p>
          <a:p>
            <a:pPr marL="0" indent="0" algn="r">
              <a:buNone/>
            </a:pPr>
            <a:r>
              <a:rPr lang="en-US" altLang="ja-JP" dirty="0">
                <a:solidFill>
                  <a:schemeClr val="tx2">
                    <a:lumMod val="75000"/>
                  </a:schemeClr>
                </a:solidFill>
              </a:rPr>
              <a:t>( Charted Institute of Marketing- CIM UK)</a:t>
            </a:r>
          </a:p>
          <a:p>
            <a:pPr algn="just"/>
            <a:endParaRPr lang="en-US" altLang="ja-JP" b="1" dirty="0">
              <a:solidFill>
                <a:srgbClr val="FF0000"/>
              </a:solidFill>
            </a:endParaRPr>
          </a:p>
          <a:p>
            <a:pPr algn="just"/>
            <a:r>
              <a:rPr lang="en-US" altLang="ja-JP" b="1" dirty="0">
                <a:solidFill>
                  <a:srgbClr val="FF0000"/>
                </a:solidFill>
              </a:rPr>
              <a:t>Definition  02 : </a:t>
            </a:r>
          </a:p>
          <a:p>
            <a:pPr marL="0" indent="0" algn="just">
              <a:buNone/>
            </a:pPr>
            <a:r>
              <a:rPr lang="en-US" dirty="0"/>
              <a:t>  “Marketing is the activity, set of institutions, and processes for creating, communicating, delivering, and exchanging offerings that have value for customers, clients, partners, and society at large.”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(American Marketing Association-AMA)</a:t>
            </a:r>
          </a:p>
          <a:p>
            <a:pPr marL="0" indent="0" algn="just">
              <a:buNone/>
            </a:pPr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1000"/>
            <a:ext cx="8229600" cy="864096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latin typeface="Times New Roman" pitchFamily="18" charset="0"/>
                <a:cs typeface="Times New Roman" pitchFamily="18" charset="0"/>
              </a:rPr>
              <a:t>What is a Market?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844824"/>
            <a:ext cx="8229600" cy="46321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endParaRPr lang="en-US" sz="4800" dirty="0"/>
          </a:p>
          <a:p>
            <a:pPr algn="ctr"/>
            <a:r>
              <a:rPr lang="en-US" sz="4800" dirty="0"/>
              <a:t>Place 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or </a:t>
            </a:r>
          </a:p>
          <a:p>
            <a:pPr marL="0" indent="0" algn="ctr">
              <a:buNone/>
            </a:pPr>
            <a:endParaRPr lang="en-US" sz="4800" dirty="0"/>
          </a:p>
          <a:p>
            <a:pPr algn="ctr"/>
            <a:r>
              <a:rPr lang="en-US" sz="4800" dirty="0"/>
              <a:t>Space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Buyer and Seller meet for economic transaction</a:t>
            </a:r>
          </a:p>
          <a:p>
            <a:pPr algn="ctr"/>
            <a:endParaRPr lang="en-US" sz="4800" dirty="0"/>
          </a:p>
          <a:p>
            <a:pPr algn="ctr"/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51154"/>
            <a:ext cx="3303840" cy="248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62" y="2404203"/>
            <a:ext cx="3733800" cy="2255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1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81212"/>
            <a:ext cx="8229600" cy="996720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/>
              <a:t>Scope of Marketing</a:t>
            </a:r>
            <a:r>
              <a:rPr kumimoji="1" lang="en-US" altLang="ja-JP" dirty="0"/>
              <a:t>: What is Marketed? </a:t>
            </a:r>
            <a:r>
              <a:rPr kumimoji="1" lang="en-US" altLang="ja-JP" b="1" dirty="0">
                <a:solidFill>
                  <a:schemeClr val="tx1"/>
                </a:solidFill>
              </a:rPr>
              <a:t>Products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941A4-ABB0-4B65-A72F-502676C31EDD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981200" y="2924944"/>
            <a:ext cx="4038600" cy="34299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b="1" dirty="0"/>
              <a:t>goods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services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experiences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events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persons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852936"/>
            <a:ext cx="4038600" cy="35019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b="1" dirty="0"/>
              <a:t>places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properties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organizations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information</a:t>
            </a:r>
          </a:p>
          <a:p>
            <a:pPr>
              <a:lnSpc>
                <a:spcPct val="150000"/>
              </a:lnSpc>
            </a:pPr>
            <a:r>
              <a:rPr lang="en-US" altLang="ja-JP" b="1" dirty="0"/>
              <a:t>ideas</a:t>
            </a:r>
            <a:endParaRPr lang="ja-JP" altLang="en-US" b="1" dirty="0"/>
          </a:p>
          <a:p>
            <a:endParaRPr kumimoji="1" lang="ja-JP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75520" y="184482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Any thing </a:t>
            </a:r>
            <a:r>
              <a:rPr lang="en-US" sz="2400" dirty="0"/>
              <a:t>that can be offered to a market for attention, acquisition, use or consumption and that might satisfy a need or want”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69" y="634181"/>
            <a:ext cx="7226709" cy="1622321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EBEBEB"/>
                </a:solidFill>
              </a:rPr>
              <a:t>Marketing makes promises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kumimoji="1" lang="en-US" altLang="ja-JP" b="1">
                <a:solidFill>
                  <a:srgbClr val="FFFFFF"/>
                </a:solidFill>
              </a:rPr>
              <a:t>“In</a:t>
            </a:r>
            <a:r>
              <a:rPr kumimoji="1" lang="ja-JP" altLang="en-US" b="1">
                <a:solidFill>
                  <a:srgbClr val="FFFFFF"/>
                </a:solidFill>
              </a:rPr>
              <a:t> </a:t>
            </a:r>
            <a:r>
              <a:rPr kumimoji="1" lang="en-US" altLang="ja-JP" b="1">
                <a:solidFill>
                  <a:srgbClr val="FFFFFF"/>
                </a:solidFill>
              </a:rPr>
              <a:t>the factory,</a:t>
            </a:r>
            <a:r>
              <a:rPr kumimoji="1" lang="ja-JP" altLang="en-US" b="1">
                <a:solidFill>
                  <a:srgbClr val="FFFFFF"/>
                </a:solidFill>
              </a:rPr>
              <a:t> </a:t>
            </a:r>
            <a:r>
              <a:rPr kumimoji="1" lang="en-US" altLang="ja-JP" b="1">
                <a:solidFill>
                  <a:srgbClr val="FFFFFF"/>
                </a:solidFill>
              </a:rPr>
              <a:t>we</a:t>
            </a:r>
            <a:r>
              <a:rPr kumimoji="1" lang="ja-JP" altLang="en-US" b="1">
                <a:solidFill>
                  <a:srgbClr val="FFFFFF"/>
                </a:solidFill>
              </a:rPr>
              <a:t> </a:t>
            </a:r>
            <a:r>
              <a:rPr kumimoji="1" lang="en-US" altLang="ja-JP" b="1">
                <a:solidFill>
                  <a:srgbClr val="FFFFFF"/>
                </a:solidFill>
              </a:rPr>
              <a:t>make cosmetics, in the store we sell hope”</a:t>
            </a:r>
          </a:p>
          <a:p>
            <a:pPr>
              <a:buNone/>
            </a:pPr>
            <a:r>
              <a:rPr lang="en-US" altLang="ja-JP">
                <a:solidFill>
                  <a:srgbClr val="FFFFFF"/>
                </a:solidFill>
              </a:rPr>
              <a:t>	</a:t>
            </a:r>
          </a:p>
          <a:p>
            <a:pPr>
              <a:buNone/>
            </a:pPr>
            <a:r>
              <a:rPr lang="en-US" altLang="ja-JP">
                <a:solidFill>
                  <a:srgbClr val="FFFFFF"/>
                </a:solidFill>
              </a:rPr>
              <a:t>Charles Revson of Revlon</a:t>
            </a:r>
            <a:endParaRPr kumimoji="1" lang="ja-JP" altLang="en-US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04483-990A-4C9B-8755-7783E0A6B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8" r="4433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9941A4-ABB0-4B65-A72F-502676C31EDD}" type="slidenum">
              <a:rPr kumimoji="1" lang="ja-JP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kumimoji="1" lang="ja-JP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176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1373</Words>
  <Application>Microsoft Macintosh PowerPoint</Application>
  <PresentationFormat>Widescreen</PresentationFormat>
  <Paragraphs>327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Century Gothic</vt:lpstr>
      <vt:lpstr>Times New Roman</vt:lpstr>
      <vt:lpstr>Wingdings</vt:lpstr>
      <vt:lpstr>Wingdings 2</vt:lpstr>
      <vt:lpstr>Wingdings 3</vt:lpstr>
      <vt:lpstr>Ion</vt:lpstr>
      <vt:lpstr>Introduction to Marketing</vt:lpstr>
      <vt:lpstr>Lesson Learning Outcomes </vt:lpstr>
      <vt:lpstr>Scope of Marketing</vt:lpstr>
      <vt:lpstr>Iceberg theory in Marketing</vt:lpstr>
      <vt:lpstr>PowerPoint Presentation</vt:lpstr>
      <vt:lpstr>Definitions of  Marketing</vt:lpstr>
      <vt:lpstr>What is a Market?</vt:lpstr>
      <vt:lpstr>Scope of Marketing: What is Marketed? Products</vt:lpstr>
      <vt:lpstr>Marketing makes promises</vt:lpstr>
      <vt:lpstr>Core Marketing Concepts</vt:lpstr>
      <vt:lpstr>PowerPoint Presentation</vt:lpstr>
      <vt:lpstr>What is  Marketing?</vt:lpstr>
      <vt:lpstr>Marketing Mix</vt:lpstr>
      <vt:lpstr>Core Marketing Concepts ….Cont….</vt:lpstr>
      <vt:lpstr>Mass Marketing  vs   Target Marketing</vt:lpstr>
      <vt:lpstr>PowerPoint Presentation</vt:lpstr>
      <vt:lpstr>Mass Marketing (Undifferentiated Marketing)</vt:lpstr>
      <vt:lpstr>Target Marketing/Micromarketing (Differentiated Marketing)</vt:lpstr>
      <vt:lpstr>Steps in Market Segmentation, Targeting, and Positioning</vt:lpstr>
      <vt:lpstr>Levels of Market Segmentation</vt:lpstr>
      <vt:lpstr>Segment Marketing</vt:lpstr>
      <vt:lpstr>Niche Marketing</vt:lpstr>
      <vt:lpstr>Niche Marketing: Example</vt:lpstr>
      <vt:lpstr>Local Marketing</vt:lpstr>
      <vt:lpstr>Local Marketing: E.g.</vt:lpstr>
      <vt:lpstr>Individual Marketing</vt:lpstr>
      <vt:lpstr>Bases for Segmenting  </vt:lpstr>
      <vt:lpstr>Geographic Segmentation</vt:lpstr>
      <vt:lpstr>Demographic Segmentation</vt:lpstr>
      <vt:lpstr>PowerPoint Presentation</vt:lpstr>
      <vt:lpstr>Demographic Segmentation: Examples</vt:lpstr>
      <vt:lpstr>Psychographic Segmentation</vt:lpstr>
      <vt:lpstr>Behavioral Segmentation</vt:lpstr>
      <vt:lpstr>Five Patterns of Target Market Selection</vt:lpstr>
      <vt:lpstr>Positioning </vt:lpstr>
      <vt:lpstr>Positioning</vt:lpstr>
      <vt:lpstr>PowerPoint Presentation</vt:lpstr>
      <vt:lpstr>PowerPoint Presentation</vt:lpstr>
      <vt:lpstr>Marketing Mix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Marketing</dc:title>
  <dc:creator>kalpana ambepitiya</dc:creator>
  <cp:lastModifiedBy>kalpana ambepitiya</cp:lastModifiedBy>
  <cp:revision>21</cp:revision>
  <dcterms:created xsi:type="dcterms:W3CDTF">2021-06-08T01:47:20Z</dcterms:created>
  <dcterms:modified xsi:type="dcterms:W3CDTF">2024-08-08T03:04:17Z</dcterms:modified>
</cp:coreProperties>
</file>